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4" r:id="rId1"/>
  </p:sldMasterIdLst>
  <p:sldIdLst>
    <p:sldId id="256" r:id="rId2"/>
    <p:sldId id="261" r:id="rId3"/>
    <p:sldId id="258" r:id="rId4"/>
    <p:sldId id="259" r:id="rId5"/>
    <p:sldId id="260" r:id="rId6"/>
    <p:sldId id="262" r:id="rId7"/>
    <p:sldId id="263" r:id="rId8"/>
    <p:sldId id="264" r:id="rId9"/>
    <p:sldId id="265" r:id="rId10"/>
    <p:sldId id="266" r:id="rId11"/>
    <p:sldId id="267" r:id="rId12"/>
    <p:sldId id="282" r:id="rId13"/>
    <p:sldId id="283" r:id="rId14"/>
    <p:sldId id="285" r:id="rId15"/>
    <p:sldId id="284" r:id="rId16"/>
    <p:sldId id="286" r:id="rId17"/>
    <p:sldId id="287" r:id="rId18"/>
    <p:sldId id="268" r:id="rId19"/>
    <p:sldId id="290" r:id="rId20"/>
    <p:sldId id="269" r:id="rId21"/>
    <p:sldId id="288" r:id="rId22"/>
    <p:sldId id="271" r:id="rId23"/>
    <p:sldId id="272" r:id="rId24"/>
    <p:sldId id="273" r:id="rId25"/>
    <p:sldId id="274" r:id="rId26"/>
    <p:sldId id="275" r:id="rId27"/>
    <p:sldId id="276" r:id="rId28"/>
    <p:sldId id="277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698" autoAdjust="0"/>
    <p:restoredTop sz="94660"/>
  </p:normalViewPr>
  <p:slideViewPr>
    <p:cSldViewPr snapToGrid="0">
      <p:cViewPr varScale="1">
        <p:scale>
          <a:sx n="72" d="100"/>
          <a:sy n="72" d="100"/>
        </p:scale>
        <p:origin x="588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sv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Relationship Id="rId14" Type="http://schemas.openxmlformats.org/officeDocument/2006/relationships/image" Target="../media/image17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sv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Relationship Id="rId14" Type="http://schemas.openxmlformats.org/officeDocument/2006/relationships/image" Target="../media/image1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BC6E9DB-1597-45E6-8835-7F2B4561BC6C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684AD4C-440C-4462-8447-B5CE0AF0938B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dirty="0"/>
            <a:t>Clustering is widely used in our daily life, examples for the application of clustering includes:</a:t>
          </a:r>
        </a:p>
      </dgm:t>
    </dgm:pt>
    <dgm:pt modelId="{61CD27BD-4A78-462B-85B8-9EADB6BAE479}" type="parTrans" cxnId="{6F2423DA-4DDE-48BA-8BF6-10F1B6C29D73}">
      <dgm:prSet/>
      <dgm:spPr/>
      <dgm:t>
        <a:bodyPr/>
        <a:lstStyle/>
        <a:p>
          <a:endParaRPr lang="en-US"/>
        </a:p>
      </dgm:t>
    </dgm:pt>
    <dgm:pt modelId="{77D5F403-2D40-4208-A021-A7F5331033CA}" type="sibTrans" cxnId="{6F2423DA-4DDE-48BA-8BF6-10F1B6C29D73}">
      <dgm:prSet/>
      <dgm:spPr/>
      <dgm:t>
        <a:bodyPr/>
        <a:lstStyle/>
        <a:p>
          <a:endParaRPr lang="en-US"/>
        </a:p>
      </dgm:t>
    </dgm:pt>
    <dgm:pt modelId="{D60A4442-71BB-44E9-B3A3-5BF4CC310524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100" dirty="0"/>
            <a:t>•	</a:t>
          </a:r>
          <a:r>
            <a:rPr lang="en-US" sz="2000" b="1" dirty="0"/>
            <a:t>In marketing</a:t>
          </a:r>
        </a:p>
      </dgm:t>
    </dgm:pt>
    <dgm:pt modelId="{8FE2CD3A-FFB6-4F8E-8C66-17859CD021B8}" type="parTrans" cxnId="{066CE427-FA3E-44CD-AD2F-7B6D2BB189E3}">
      <dgm:prSet/>
      <dgm:spPr/>
      <dgm:t>
        <a:bodyPr/>
        <a:lstStyle/>
        <a:p>
          <a:endParaRPr lang="en-US"/>
        </a:p>
      </dgm:t>
    </dgm:pt>
    <dgm:pt modelId="{B58DEB8E-8F59-48B9-AE94-0440A17DFD5C}" type="sibTrans" cxnId="{066CE427-FA3E-44CD-AD2F-7B6D2BB189E3}">
      <dgm:prSet/>
      <dgm:spPr/>
      <dgm:t>
        <a:bodyPr/>
        <a:lstStyle/>
        <a:p>
          <a:endParaRPr lang="en-US"/>
        </a:p>
      </dgm:t>
    </dgm:pt>
    <dgm:pt modelId="{DE8DBF91-B7B8-4305-8B24-62DF7CEC32CA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dirty="0"/>
            <a:t>To identify and characterize different customer groups through purchase patterns. Find new potential markets.</a:t>
          </a:r>
        </a:p>
      </dgm:t>
    </dgm:pt>
    <dgm:pt modelId="{4F176D3B-E112-4A1A-890C-4F6E0F10D863}" type="parTrans" cxnId="{543FDA02-28F3-47AC-A3F1-207E558B0859}">
      <dgm:prSet/>
      <dgm:spPr/>
      <dgm:t>
        <a:bodyPr/>
        <a:lstStyle/>
        <a:p>
          <a:endParaRPr lang="en-US"/>
        </a:p>
      </dgm:t>
    </dgm:pt>
    <dgm:pt modelId="{E6EA79BC-45D0-4380-8596-14346FD61089}" type="sibTrans" cxnId="{543FDA02-28F3-47AC-A3F1-207E558B0859}">
      <dgm:prSet/>
      <dgm:spPr/>
      <dgm:t>
        <a:bodyPr/>
        <a:lstStyle/>
        <a:p>
          <a:endParaRPr lang="en-US"/>
        </a:p>
      </dgm:t>
    </dgm:pt>
    <dgm:pt modelId="{4365E891-2110-4557-B9A6-29A21143CBC4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b="1" dirty="0"/>
            <a:t>•	</a:t>
          </a:r>
          <a:r>
            <a:rPr lang="en-US" sz="2000" b="1" dirty="0"/>
            <a:t>In biology</a:t>
          </a:r>
        </a:p>
      </dgm:t>
    </dgm:pt>
    <dgm:pt modelId="{D55B9AC3-81B3-47A6-82FC-5744E7303EA8}" type="parTrans" cxnId="{7B22C395-3A50-4F82-AE58-66513E476217}">
      <dgm:prSet/>
      <dgm:spPr/>
      <dgm:t>
        <a:bodyPr/>
        <a:lstStyle/>
        <a:p>
          <a:endParaRPr lang="en-US"/>
        </a:p>
      </dgm:t>
    </dgm:pt>
    <dgm:pt modelId="{D8295960-FE0A-48C1-AD89-94D27F85289A}" type="sibTrans" cxnId="{7B22C395-3A50-4F82-AE58-66513E476217}">
      <dgm:prSet/>
      <dgm:spPr/>
      <dgm:t>
        <a:bodyPr/>
        <a:lstStyle/>
        <a:p>
          <a:endParaRPr lang="en-US"/>
        </a:p>
      </dgm:t>
    </dgm:pt>
    <dgm:pt modelId="{31C3B7DB-68EB-4F5C-952A-FA1EA5495F28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dirty="0"/>
            <a:t>Group animals and plant’s genes with similar expression levels that shares serval attributes, used to understand the inherent structure.</a:t>
          </a:r>
        </a:p>
      </dgm:t>
    </dgm:pt>
    <dgm:pt modelId="{03F315FD-584C-4437-AE62-AB0B48EA806D}" type="parTrans" cxnId="{B2B6E84B-55EB-45BF-BF26-75BB59D5B611}">
      <dgm:prSet/>
      <dgm:spPr/>
      <dgm:t>
        <a:bodyPr/>
        <a:lstStyle/>
        <a:p>
          <a:endParaRPr lang="en-US"/>
        </a:p>
      </dgm:t>
    </dgm:pt>
    <dgm:pt modelId="{B1B0F431-EA86-4F62-95B1-AF1A846EE203}" type="sibTrans" cxnId="{B2B6E84B-55EB-45BF-BF26-75BB59D5B611}">
      <dgm:prSet/>
      <dgm:spPr/>
      <dgm:t>
        <a:bodyPr/>
        <a:lstStyle/>
        <a:p>
          <a:endParaRPr lang="en-US"/>
        </a:p>
      </dgm:t>
    </dgm:pt>
    <dgm:pt modelId="{13A81619-0852-43F6-B814-7B485A3C5B06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100" dirty="0"/>
            <a:t>•	</a:t>
          </a:r>
          <a:r>
            <a:rPr lang="en-US" sz="2000" b="1" dirty="0"/>
            <a:t>Image segmentation</a:t>
          </a:r>
        </a:p>
      </dgm:t>
    </dgm:pt>
    <dgm:pt modelId="{57F83DC7-EB7E-4653-B84E-B94A84EFC151}" type="parTrans" cxnId="{3C49B479-85A4-45DB-9E22-1C9F41B9074C}">
      <dgm:prSet/>
      <dgm:spPr/>
      <dgm:t>
        <a:bodyPr/>
        <a:lstStyle/>
        <a:p>
          <a:endParaRPr lang="en-US"/>
        </a:p>
      </dgm:t>
    </dgm:pt>
    <dgm:pt modelId="{EBDE4FF9-AC15-47BB-9D2D-9F86D0AE949C}" type="sibTrans" cxnId="{3C49B479-85A4-45DB-9E22-1C9F41B9074C}">
      <dgm:prSet/>
      <dgm:spPr/>
      <dgm:t>
        <a:bodyPr/>
        <a:lstStyle/>
        <a:p>
          <a:endParaRPr lang="en-US"/>
        </a:p>
      </dgm:t>
    </dgm:pt>
    <dgm:pt modelId="{2860F712-04C8-4CF5-9978-DD55BF374838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dirty="0"/>
            <a:t>Divide the image into different segments by looking at the grayscale, color, texture, shape and other features </a:t>
          </a:r>
        </a:p>
      </dgm:t>
    </dgm:pt>
    <dgm:pt modelId="{026644C1-88C8-47EB-A402-4AA3CFA87834}" type="parTrans" cxnId="{EB57A55E-3EB6-4D14-B3FD-68E0EF650320}">
      <dgm:prSet/>
      <dgm:spPr/>
      <dgm:t>
        <a:bodyPr/>
        <a:lstStyle/>
        <a:p>
          <a:endParaRPr lang="en-US"/>
        </a:p>
      </dgm:t>
    </dgm:pt>
    <dgm:pt modelId="{BD5A75B6-7010-4A5F-80B2-CFE70E3C5090}" type="sibTrans" cxnId="{EB57A55E-3EB6-4D14-B3FD-68E0EF650320}">
      <dgm:prSet/>
      <dgm:spPr/>
      <dgm:t>
        <a:bodyPr/>
        <a:lstStyle/>
        <a:p>
          <a:endParaRPr lang="en-US"/>
        </a:p>
      </dgm:t>
    </dgm:pt>
    <dgm:pt modelId="{0F3C4236-2B1F-4559-8A96-C9F355DE674B}" type="pres">
      <dgm:prSet presAssocID="{4BC6E9DB-1597-45E6-8835-7F2B4561BC6C}" presName="root" presStyleCnt="0">
        <dgm:presLayoutVars>
          <dgm:dir/>
          <dgm:resizeHandles val="exact"/>
        </dgm:presLayoutVars>
      </dgm:prSet>
      <dgm:spPr/>
    </dgm:pt>
    <dgm:pt modelId="{C4BB57F9-4625-431E-9F2A-79C62E83E0D4}" type="pres">
      <dgm:prSet presAssocID="{F684AD4C-440C-4462-8447-B5CE0AF0938B}" presName="compNode" presStyleCnt="0"/>
      <dgm:spPr/>
    </dgm:pt>
    <dgm:pt modelId="{53D91CEE-3D38-4B91-B7EC-F2F2320D52BD}" type="pres">
      <dgm:prSet presAssocID="{F684AD4C-440C-4462-8447-B5CE0AF0938B}" presName="iconRect" presStyleLbl="node1" presStyleIdx="0" presStyleCnt="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DDE3AB62-7EB3-493C-8F62-8BEC4C1B83B4}" type="pres">
      <dgm:prSet presAssocID="{F684AD4C-440C-4462-8447-B5CE0AF0938B}" presName="spaceRect" presStyleCnt="0"/>
      <dgm:spPr/>
    </dgm:pt>
    <dgm:pt modelId="{404A14CC-7C7C-41AD-8F03-00F47F1E9703}" type="pres">
      <dgm:prSet presAssocID="{F684AD4C-440C-4462-8447-B5CE0AF0938B}" presName="textRect" presStyleLbl="revTx" presStyleIdx="0" presStyleCnt="7">
        <dgm:presLayoutVars>
          <dgm:chMax val="1"/>
          <dgm:chPref val="1"/>
        </dgm:presLayoutVars>
      </dgm:prSet>
      <dgm:spPr/>
    </dgm:pt>
    <dgm:pt modelId="{3CD822FF-FC19-4448-AEAC-3DDB5C52F719}" type="pres">
      <dgm:prSet presAssocID="{77D5F403-2D40-4208-A021-A7F5331033CA}" presName="sibTrans" presStyleCnt="0"/>
      <dgm:spPr/>
    </dgm:pt>
    <dgm:pt modelId="{2C171D1A-9E74-4FC8-AB3E-448DB8098F7A}" type="pres">
      <dgm:prSet presAssocID="{D60A4442-71BB-44E9-B3A3-5BF4CC310524}" presName="compNode" presStyleCnt="0"/>
      <dgm:spPr/>
    </dgm:pt>
    <dgm:pt modelId="{CC0BA459-6F0C-41DF-8CFA-88C5DFACE010}" type="pres">
      <dgm:prSet presAssocID="{D60A4442-71BB-44E9-B3A3-5BF4CC310524}" presName="iconRect" presStyleLbl="node1" presStyleIdx="1" presStyleCnt="7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Advertising"/>
        </a:ext>
      </dgm:extLst>
    </dgm:pt>
    <dgm:pt modelId="{14106AF5-C91D-4E32-9C36-BFB65C81F255}" type="pres">
      <dgm:prSet presAssocID="{D60A4442-71BB-44E9-B3A3-5BF4CC310524}" presName="spaceRect" presStyleCnt="0"/>
      <dgm:spPr/>
    </dgm:pt>
    <dgm:pt modelId="{504C5720-5C47-4679-8B38-E8BE9E70379D}" type="pres">
      <dgm:prSet presAssocID="{D60A4442-71BB-44E9-B3A3-5BF4CC310524}" presName="textRect" presStyleLbl="revTx" presStyleIdx="1" presStyleCnt="7">
        <dgm:presLayoutVars>
          <dgm:chMax val="1"/>
          <dgm:chPref val="1"/>
        </dgm:presLayoutVars>
      </dgm:prSet>
      <dgm:spPr/>
    </dgm:pt>
    <dgm:pt modelId="{34B43C0E-FC69-4D9E-B5AE-1CAEA893E298}" type="pres">
      <dgm:prSet presAssocID="{B58DEB8E-8F59-48B9-AE94-0440A17DFD5C}" presName="sibTrans" presStyleCnt="0"/>
      <dgm:spPr/>
    </dgm:pt>
    <dgm:pt modelId="{E2126753-6572-4306-B826-38709FE75960}" type="pres">
      <dgm:prSet presAssocID="{DE8DBF91-B7B8-4305-8B24-62DF7CEC32CA}" presName="compNode" presStyleCnt="0"/>
      <dgm:spPr/>
    </dgm:pt>
    <dgm:pt modelId="{E6040E21-285A-421C-BF56-49B435CBE608}" type="pres">
      <dgm:prSet presAssocID="{DE8DBF91-B7B8-4305-8B24-62DF7CEC32CA}" presName="iconRect" presStyleLbl="node1" presStyleIdx="2" presStyleCnt="7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D0469964-3B0C-46F6-96DA-A69E4BD7D8B7}" type="pres">
      <dgm:prSet presAssocID="{DE8DBF91-B7B8-4305-8B24-62DF7CEC32CA}" presName="spaceRect" presStyleCnt="0"/>
      <dgm:spPr/>
    </dgm:pt>
    <dgm:pt modelId="{30C18A13-93BB-452F-B245-937984085A6D}" type="pres">
      <dgm:prSet presAssocID="{DE8DBF91-B7B8-4305-8B24-62DF7CEC32CA}" presName="textRect" presStyleLbl="revTx" presStyleIdx="2" presStyleCnt="7">
        <dgm:presLayoutVars>
          <dgm:chMax val="1"/>
          <dgm:chPref val="1"/>
        </dgm:presLayoutVars>
      </dgm:prSet>
      <dgm:spPr/>
    </dgm:pt>
    <dgm:pt modelId="{DEA51125-169B-4A0C-A490-EB810FC6FC24}" type="pres">
      <dgm:prSet presAssocID="{E6EA79BC-45D0-4380-8596-14346FD61089}" presName="sibTrans" presStyleCnt="0"/>
      <dgm:spPr/>
    </dgm:pt>
    <dgm:pt modelId="{A5F36CB4-2DC6-4411-9973-3A6C03FC84EA}" type="pres">
      <dgm:prSet presAssocID="{4365E891-2110-4557-B9A6-29A21143CBC4}" presName="compNode" presStyleCnt="0"/>
      <dgm:spPr/>
    </dgm:pt>
    <dgm:pt modelId="{5F08782B-8153-4C85-8491-46FB87F72FB8}" type="pres">
      <dgm:prSet presAssocID="{4365E891-2110-4557-B9A6-29A21143CBC4}" presName="iconRect" presStyleLbl="node1" presStyleIdx="3" presStyleCnt="7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icroscope"/>
        </a:ext>
      </dgm:extLst>
    </dgm:pt>
    <dgm:pt modelId="{DC2CBA19-0C18-4C86-9EC4-C2DBB163654A}" type="pres">
      <dgm:prSet presAssocID="{4365E891-2110-4557-B9A6-29A21143CBC4}" presName="spaceRect" presStyleCnt="0"/>
      <dgm:spPr/>
    </dgm:pt>
    <dgm:pt modelId="{C57A6DB2-7AAA-41F3-A3E1-1AFC11CC3F1C}" type="pres">
      <dgm:prSet presAssocID="{4365E891-2110-4557-B9A6-29A21143CBC4}" presName="textRect" presStyleLbl="revTx" presStyleIdx="3" presStyleCnt="7">
        <dgm:presLayoutVars>
          <dgm:chMax val="1"/>
          <dgm:chPref val="1"/>
        </dgm:presLayoutVars>
      </dgm:prSet>
      <dgm:spPr/>
    </dgm:pt>
    <dgm:pt modelId="{3C1F5A29-01E1-4834-9C31-31DB2A779AD5}" type="pres">
      <dgm:prSet presAssocID="{D8295960-FE0A-48C1-AD89-94D27F85289A}" presName="sibTrans" presStyleCnt="0"/>
      <dgm:spPr/>
    </dgm:pt>
    <dgm:pt modelId="{408EFD5E-B257-4FC3-A1FA-226D93A0592A}" type="pres">
      <dgm:prSet presAssocID="{31C3B7DB-68EB-4F5C-952A-FA1EA5495F28}" presName="compNode" presStyleCnt="0"/>
      <dgm:spPr/>
    </dgm:pt>
    <dgm:pt modelId="{EFD6EE83-108B-4222-AEE4-60A3368E72D9}" type="pres">
      <dgm:prSet presAssocID="{31C3B7DB-68EB-4F5C-952A-FA1EA5495F28}" presName="iconRect" presStyleLbl="node1" presStyleIdx="4" presStyleCnt="7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NA"/>
        </a:ext>
      </dgm:extLst>
    </dgm:pt>
    <dgm:pt modelId="{9AF161F2-6D09-4644-B011-3377E04BA348}" type="pres">
      <dgm:prSet presAssocID="{31C3B7DB-68EB-4F5C-952A-FA1EA5495F28}" presName="spaceRect" presStyleCnt="0"/>
      <dgm:spPr/>
    </dgm:pt>
    <dgm:pt modelId="{6BD7A981-ABA3-4927-992B-FDA6CA10FF3A}" type="pres">
      <dgm:prSet presAssocID="{31C3B7DB-68EB-4F5C-952A-FA1EA5495F28}" presName="textRect" presStyleLbl="revTx" presStyleIdx="4" presStyleCnt="7">
        <dgm:presLayoutVars>
          <dgm:chMax val="1"/>
          <dgm:chPref val="1"/>
        </dgm:presLayoutVars>
      </dgm:prSet>
      <dgm:spPr/>
    </dgm:pt>
    <dgm:pt modelId="{90F38A84-D285-4D8C-977A-83ACADEC4FDD}" type="pres">
      <dgm:prSet presAssocID="{B1B0F431-EA86-4F62-95B1-AF1A846EE203}" presName="sibTrans" presStyleCnt="0"/>
      <dgm:spPr/>
    </dgm:pt>
    <dgm:pt modelId="{B21A1FBA-9357-40B7-86C8-8509E0AEDAEA}" type="pres">
      <dgm:prSet presAssocID="{13A81619-0852-43F6-B814-7B485A3C5B06}" presName="compNode" presStyleCnt="0"/>
      <dgm:spPr/>
    </dgm:pt>
    <dgm:pt modelId="{286865AF-0AA2-4D04-B21A-8215FC927E14}" type="pres">
      <dgm:prSet presAssocID="{13A81619-0852-43F6-B814-7B485A3C5B06}" presName="iconRect" presStyleLbl="node1" presStyleIdx="5" presStyleCnt="7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amera"/>
        </a:ext>
      </dgm:extLst>
    </dgm:pt>
    <dgm:pt modelId="{EAA3E3A1-1410-4E3D-A1F9-56714EA133AD}" type="pres">
      <dgm:prSet presAssocID="{13A81619-0852-43F6-B814-7B485A3C5B06}" presName="spaceRect" presStyleCnt="0"/>
      <dgm:spPr/>
    </dgm:pt>
    <dgm:pt modelId="{61C7B0AA-8F75-46CE-933F-19A084774A0E}" type="pres">
      <dgm:prSet presAssocID="{13A81619-0852-43F6-B814-7B485A3C5B06}" presName="textRect" presStyleLbl="revTx" presStyleIdx="5" presStyleCnt="7">
        <dgm:presLayoutVars>
          <dgm:chMax val="1"/>
          <dgm:chPref val="1"/>
        </dgm:presLayoutVars>
      </dgm:prSet>
      <dgm:spPr/>
    </dgm:pt>
    <dgm:pt modelId="{95BD49CF-2072-45F0-9685-F165BB546409}" type="pres">
      <dgm:prSet presAssocID="{EBDE4FF9-AC15-47BB-9D2D-9F86D0AE949C}" presName="sibTrans" presStyleCnt="0"/>
      <dgm:spPr/>
    </dgm:pt>
    <dgm:pt modelId="{1BC67265-4A80-4165-8168-BD921AF4F22E}" type="pres">
      <dgm:prSet presAssocID="{2860F712-04C8-4CF5-9978-DD55BF374838}" presName="compNode" presStyleCnt="0"/>
      <dgm:spPr/>
    </dgm:pt>
    <dgm:pt modelId="{A32FB128-7EB0-4600-9D8D-FD419F2369E0}" type="pres">
      <dgm:prSet presAssocID="{2860F712-04C8-4CF5-9978-DD55BF374838}" presName="iconRect" presStyleLbl="node1" presStyleIdx="6" presStyleCnt="7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iraffe"/>
        </a:ext>
      </dgm:extLst>
    </dgm:pt>
    <dgm:pt modelId="{B8642A57-45A1-46B3-BEF8-64A23A45734C}" type="pres">
      <dgm:prSet presAssocID="{2860F712-04C8-4CF5-9978-DD55BF374838}" presName="spaceRect" presStyleCnt="0"/>
      <dgm:spPr/>
    </dgm:pt>
    <dgm:pt modelId="{141A2670-606A-4EA3-AEBC-80819852CC8F}" type="pres">
      <dgm:prSet presAssocID="{2860F712-04C8-4CF5-9978-DD55BF374838}" presName="textRect" presStyleLbl="revTx" presStyleIdx="6" presStyleCnt="7">
        <dgm:presLayoutVars>
          <dgm:chMax val="1"/>
          <dgm:chPref val="1"/>
        </dgm:presLayoutVars>
      </dgm:prSet>
      <dgm:spPr/>
    </dgm:pt>
  </dgm:ptLst>
  <dgm:cxnLst>
    <dgm:cxn modelId="{543FDA02-28F3-47AC-A3F1-207E558B0859}" srcId="{4BC6E9DB-1597-45E6-8835-7F2B4561BC6C}" destId="{DE8DBF91-B7B8-4305-8B24-62DF7CEC32CA}" srcOrd="2" destOrd="0" parTransId="{4F176D3B-E112-4A1A-890C-4F6E0F10D863}" sibTransId="{E6EA79BC-45D0-4380-8596-14346FD61089}"/>
    <dgm:cxn modelId="{F075B316-8E20-4BE2-87D1-4116AC3460C7}" type="presOf" srcId="{DE8DBF91-B7B8-4305-8B24-62DF7CEC32CA}" destId="{30C18A13-93BB-452F-B245-937984085A6D}" srcOrd="0" destOrd="0" presId="urn:microsoft.com/office/officeart/2018/2/layout/IconLabelList"/>
    <dgm:cxn modelId="{066CE427-FA3E-44CD-AD2F-7B6D2BB189E3}" srcId="{4BC6E9DB-1597-45E6-8835-7F2B4561BC6C}" destId="{D60A4442-71BB-44E9-B3A3-5BF4CC310524}" srcOrd="1" destOrd="0" parTransId="{8FE2CD3A-FFB6-4F8E-8C66-17859CD021B8}" sibTransId="{B58DEB8E-8F59-48B9-AE94-0440A17DFD5C}"/>
    <dgm:cxn modelId="{709A1F5C-85C0-4BB4-8F28-F00EEF67C8C8}" type="presOf" srcId="{2860F712-04C8-4CF5-9978-DD55BF374838}" destId="{141A2670-606A-4EA3-AEBC-80819852CC8F}" srcOrd="0" destOrd="0" presId="urn:microsoft.com/office/officeart/2018/2/layout/IconLabelList"/>
    <dgm:cxn modelId="{EB57A55E-3EB6-4D14-B3FD-68E0EF650320}" srcId="{4BC6E9DB-1597-45E6-8835-7F2B4561BC6C}" destId="{2860F712-04C8-4CF5-9978-DD55BF374838}" srcOrd="6" destOrd="0" parTransId="{026644C1-88C8-47EB-A402-4AA3CFA87834}" sibTransId="{BD5A75B6-7010-4A5F-80B2-CFE70E3C5090}"/>
    <dgm:cxn modelId="{B2B6E84B-55EB-45BF-BF26-75BB59D5B611}" srcId="{4BC6E9DB-1597-45E6-8835-7F2B4561BC6C}" destId="{31C3B7DB-68EB-4F5C-952A-FA1EA5495F28}" srcOrd="4" destOrd="0" parTransId="{03F315FD-584C-4437-AE62-AB0B48EA806D}" sibTransId="{B1B0F431-EA86-4F62-95B1-AF1A846EE203}"/>
    <dgm:cxn modelId="{5523A355-3798-47C4-AABC-C5CE4054930C}" type="presOf" srcId="{4365E891-2110-4557-B9A6-29A21143CBC4}" destId="{C57A6DB2-7AAA-41F3-A3E1-1AFC11CC3F1C}" srcOrd="0" destOrd="0" presId="urn:microsoft.com/office/officeart/2018/2/layout/IconLabelList"/>
    <dgm:cxn modelId="{3C49B479-85A4-45DB-9E22-1C9F41B9074C}" srcId="{4BC6E9DB-1597-45E6-8835-7F2B4561BC6C}" destId="{13A81619-0852-43F6-B814-7B485A3C5B06}" srcOrd="5" destOrd="0" parTransId="{57F83DC7-EB7E-4653-B84E-B94A84EFC151}" sibTransId="{EBDE4FF9-AC15-47BB-9D2D-9F86D0AE949C}"/>
    <dgm:cxn modelId="{F900397D-A74F-440F-87AD-A60EBBCC352D}" type="presOf" srcId="{4BC6E9DB-1597-45E6-8835-7F2B4561BC6C}" destId="{0F3C4236-2B1F-4559-8A96-C9F355DE674B}" srcOrd="0" destOrd="0" presId="urn:microsoft.com/office/officeart/2018/2/layout/IconLabelList"/>
    <dgm:cxn modelId="{7B22C395-3A50-4F82-AE58-66513E476217}" srcId="{4BC6E9DB-1597-45E6-8835-7F2B4561BC6C}" destId="{4365E891-2110-4557-B9A6-29A21143CBC4}" srcOrd="3" destOrd="0" parTransId="{D55B9AC3-81B3-47A6-82FC-5744E7303EA8}" sibTransId="{D8295960-FE0A-48C1-AD89-94D27F85289A}"/>
    <dgm:cxn modelId="{077097A2-2749-4FB7-A9A6-608958E8059E}" type="presOf" srcId="{D60A4442-71BB-44E9-B3A3-5BF4CC310524}" destId="{504C5720-5C47-4679-8B38-E8BE9E70379D}" srcOrd="0" destOrd="0" presId="urn:microsoft.com/office/officeart/2018/2/layout/IconLabelList"/>
    <dgm:cxn modelId="{42C9B2A9-9782-4374-944E-E4544E5C4AAB}" type="presOf" srcId="{31C3B7DB-68EB-4F5C-952A-FA1EA5495F28}" destId="{6BD7A981-ABA3-4927-992B-FDA6CA10FF3A}" srcOrd="0" destOrd="0" presId="urn:microsoft.com/office/officeart/2018/2/layout/IconLabelList"/>
    <dgm:cxn modelId="{C92285AE-AE71-41AA-9AD4-3BD00ED44372}" type="presOf" srcId="{13A81619-0852-43F6-B814-7B485A3C5B06}" destId="{61C7B0AA-8F75-46CE-933F-19A084774A0E}" srcOrd="0" destOrd="0" presId="urn:microsoft.com/office/officeart/2018/2/layout/IconLabelList"/>
    <dgm:cxn modelId="{6F2423DA-4DDE-48BA-8BF6-10F1B6C29D73}" srcId="{4BC6E9DB-1597-45E6-8835-7F2B4561BC6C}" destId="{F684AD4C-440C-4462-8447-B5CE0AF0938B}" srcOrd="0" destOrd="0" parTransId="{61CD27BD-4A78-462B-85B8-9EADB6BAE479}" sibTransId="{77D5F403-2D40-4208-A021-A7F5331033CA}"/>
    <dgm:cxn modelId="{E0A868F3-331E-43AA-9BC8-AA7C97186D02}" type="presOf" srcId="{F684AD4C-440C-4462-8447-B5CE0AF0938B}" destId="{404A14CC-7C7C-41AD-8F03-00F47F1E9703}" srcOrd="0" destOrd="0" presId="urn:microsoft.com/office/officeart/2018/2/layout/IconLabelList"/>
    <dgm:cxn modelId="{3CCC41E6-6D42-477F-9D29-478DA758FD19}" type="presParOf" srcId="{0F3C4236-2B1F-4559-8A96-C9F355DE674B}" destId="{C4BB57F9-4625-431E-9F2A-79C62E83E0D4}" srcOrd="0" destOrd="0" presId="urn:microsoft.com/office/officeart/2018/2/layout/IconLabelList"/>
    <dgm:cxn modelId="{DB3D6DBC-6DB2-4A29-ADEF-5EE8B254F068}" type="presParOf" srcId="{C4BB57F9-4625-431E-9F2A-79C62E83E0D4}" destId="{53D91CEE-3D38-4B91-B7EC-F2F2320D52BD}" srcOrd="0" destOrd="0" presId="urn:microsoft.com/office/officeart/2018/2/layout/IconLabelList"/>
    <dgm:cxn modelId="{D7976CBA-ADF5-4626-A8DA-215CE1C3B548}" type="presParOf" srcId="{C4BB57F9-4625-431E-9F2A-79C62E83E0D4}" destId="{DDE3AB62-7EB3-493C-8F62-8BEC4C1B83B4}" srcOrd="1" destOrd="0" presId="urn:microsoft.com/office/officeart/2018/2/layout/IconLabelList"/>
    <dgm:cxn modelId="{213EBFC3-CD7F-4D9B-B7FA-EF3CC9116229}" type="presParOf" srcId="{C4BB57F9-4625-431E-9F2A-79C62E83E0D4}" destId="{404A14CC-7C7C-41AD-8F03-00F47F1E9703}" srcOrd="2" destOrd="0" presId="urn:microsoft.com/office/officeart/2018/2/layout/IconLabelList"/>
    <dgm:cxn modelId="{88453241-5FB2-4E42-B2BE-060107CC610B}" type="presParOf" srcId="{0F3C4236-2B1F-4559-8A96-C9F355DE674B}" destId="{3CD822FF-FC19-4448-AEAC-3DDB5C52F719}" srcOrd="1" destOrd="0" presId="urn:microsoft.com/office/officeart/2018/2/layout/IconLabelList"/>
    <dgm:cxn modelId="{A789AA4B-408A-45EE-84B3-EEA9730E8887}" type="presParOf" srcId="{0F3C4236-2B1F-4559-8A96-C9F355DE674B}" destId="{2C171D1A-9E74-4FC8-AB3E-448DB8098F7A}" srcOrd="2" destOrd="0" presId="urn:microsoft.com/office/officeart/2018/2/layout/IconLabelList"/>
    <dgm:cxn modelId="{ADB2849C-A3A3-45D8-BC4C-61BEA0C332F7}" type="presParOf" srcId="{2C171D1A-9E74-4FC8-AB3E-448DB8098F7A}" destId="{CC0BA459-6F0C-41DF-8CFA-88C5DFACE010}" srcOrd="0" destOrd="0" presId="urn:microsoft.com/office/officeart/2018/2/layout/IconLabelList"/>
    <dgm:cxn modelId="{B25A9409-973B-4104-A33C-7902C61B4266}" type="presParOf" srcId="{2C171D1A-9E74-4FC8-AB3E-448DB8098F7A}" destId="{14106AF5-C91D-4E32-9C36-BFB65C81F255}" srcOrd="1" destOrd="0" presId="urn:microsoft.com/office/officeart/2018/2/layout/IconLabelList"/>
    <dgm:cxn modelId="{0BC8F8D5-C5AB-4C9C-90A0-6724D5CF9751}" type="presParOf" srcId="{2C171D1A-9E74-4FC8-AB3E-448DB8098F7A}" destId="{504C5720-5C47-4679-8B38-E8BE9E70379D}" srcOrd="2" destOrd="0" presId="urn:microsoft.com/office/officeart/2018/2/layout/IconLabelList"/>
    <dgm:cxn modelId="{66E0C938-D9B0-4BD3-9FAE-A1527F909ACC}" type="presParOf" srcId="{0F3C4236-2B1F-4559-8A96-C9F355DE674B}" destId="{34B43C0E-FC69-4D9E-B5AE-1CAEA893E298}" srcOrd="3" destOrd="0" presId="urn:microsoft.com/office/officeart/2018/2/layout/IconLabelList"/>
    <dgm:cxn modelId="{2F3D7E6F-C1A6-4D1A-A942-5B5BEB2D3784}" type="presParOf" srcId="{0F3C4236-2B1F-4559-8A96-C9F355DE674B}" destId="{E2126753-6572-4306-B826-38709FE75960}" srcOrd="4" destOrd="0" presId="urn:microsoft.com/office/officeart/2018/2/layout/IconLabelList"/>
    <dgm:cxn modelId="{E345B6CE-6486-468A-A7CC-68A45D3C3E34}" type="presParOf" srcId="{E2126753-6572-4306-B826-38709FE75960}" destId="{E6040E21-285A-421C-BF56-49B435CBE608}" srcOrd="0" destOrd="0" presId="urn:microsoft.com/office/officeart/2018/2/layout/IconLabelList"/>
    <dgm:cxn modelId="{C2AF2421-1A11-4F64-A8FA-D4A7405F515C}" type="presParOf" srcId="{E2126753-6572-4306-B826-38709FE75960}" destId="{D0469964-3B0C-46F6-96DA-A69E4BD7D8B7}" srcOrd="1" destOrd="0" presId="urn:microsoft.com/office/officeart/2018/2/layout/IconLabelList"/>
    <dgm:cxn modelId="{D1D86E83-EE2A-447D-83AA-12E78CD579A7}" type="presParOf" srcId="{E2126753-6572-4306-B826-38709FE75960}" destId="{30C18A13-93BB-452F-B245-937984085A6D}" srcOrd="2" destOrd="0" presId="urn:microsoft.com/office/officeart/2018/2/layout/IconLabelList"/>
    <dgm:cxn modelId="{350600AA-7118-4F5F-AE58-EED0A2E68A76}" type="presParOf" srcId="{0F3C4236-2B1F-4559-8A96-C9F355DE674B}" destId="{DEA51125-169B-4A0C-A490-EB810FC6FC24}" srcOrd="5" destOrd="0" presId="urn:microsoft.com/office/officeart/2018/2/layout/IconLabelList"/>
    <dgm:cxn modelId="{2A8F73FC-C2C9-46A2-A505-3CFAC65A4553}" type="presParOf" srcId="{0F3C4236-2B1F-4559-8A96-C9F355DE674B}" destId="{A5F36CB4-2DC6-4411-9973-3A6C03FC84EA}" srcOrd="6" destOrd="0" presId="urn:microsoft.com/office/officeart/2018/2/layout/IconLabelList"/>
    <dgm:cxn modelId="{8C5D5CDD-773B-4997-BD60-378BCA8BD207}" type="presParOf" srcId="{A5F36CB4-2DC6-4411-9973-3A6C03FC84EA}" destId="{5F08782B-8153-4C85-8491-46FB87F72FB8}" srcOrd="0" destOrd="0" presId="urn:microsoft.com/office/officeart/2018/2/layout/IconLabelList"/>
    <dgm:cxn modelId="{4AF9C6B9-BD98-4992-880D-51A8A2D5CB3A}" type="presParOf" srcId="{A5F36CB4-2DC6-4411-9973-3A6C03FC84EA}" destId="{DC2CBA19-0C18-4C86-9EC4-C2DBB163654A}" srcOrd="1" destOrd="0" presId="urn:microsoft.com/office/officeart/2018/2/layout/IconLabelList"/>
    <dgm:cxn modelId="{383A5109-4B8F-4545-9C92-733F6E50A12B}" type="presParOf" srcId="{A5F36CB4-2DC6-4411-9973-3A6C03FC84EA}" destId="{C57A6DB2-7AAA-41F3-A3E1-1AFC11CC3F1C}" srcOrd="2" destOrd="0" presId="urn:microsoft.com/office/officeart/2018/2/layout/IconLabelList"/>
    <dgm:cxn modelId="{3966CDEA-F1ED-4134-A097-34B717FAE847}" type="presParOf" srcId="{0F3C4236-2B1F-4559-8A96-C9F355DE674B}" destId="{3C1F5A29-01E1-4834-9C31-31DB2A779AD5}" srcOrd="7" destOrd="0" presId="urn:microsoft.com/office/officeart/2018/2/layout/IconLabelList"/>
    <dgm:cxn modelId="{43177054-BAAC-413E-91FD-1C15B26538F2}" type="presParOf" srcId="{0F3C4236-2B1F-4559-8A96-C9F355DE674B}" destId="{408EFD5E-B257-4FC3-A1FA-226D93A0592A}" srcOrd="8" destOrd="0" presId="urn:microsoft.com/office/officeart/2018/2/layout/IconLabelList"/>
    <dgm:cxn modelId="{75ECFAA4-AA02-41F3-9896-3FA0E68CB569}" type="presParOf" srcId="{408EFD5E-B257-4FC3-A1FA-226D93A0592A}" destId="{EFD6EE83-108B-4222-AEE4-60A3368E72D9}" srcOrd="0" destOrd="0" presId="urn:microsoft.com/office/officeart/2018/2/layout/IconLabelList"/>
    <dgm:cxn modelId="{A0359E92-4DAE-4EAD-9EB4-1F223B58994A}" type="presParOf" srcId="{408EFD5E-B257-4FC3-A1FA-226D93A0592A}" destId="{9AF161F2-6D09-4644-B011-3377E04BA348}" srcOrd="1" destOrd="0" presId="urn:microsoft.com/office/officeart/2018/2/layout/IconLabelList"/>
    <dgm:cxn modelId="{3D32EE4D-72DD-48FE-A0DF-7E50B6207119}" type="presParOf" srcId="{408EFD5E-B257-4FC3-A1FA-226D93A0592A}" destId="{6BD7A981-ABA3-4927-992B-FDA6CA10FF3A}" srcOrd="2" destOrd="0" presId="urn:microsoft.com/office/officeart/2018/2/layout/IconLabelList"/>
    <dgm:cxn modelId="{EE6D0242-34D1-43FD-A955-2584E0BA0398}" type="presParOf" srcId="{0F3C4236-2B1F-4559-8A96-C9F355DE674B}" destId="{90F38A84-D285-4D8C-977A-83ACADEC4FDD}" srcOrd="9" destOrd="0" presId="urn:microsoft.com/office/officeart/2018/2/layout/IconLabelList"/>
    <dgm:cxn modelId="{35A9B052-B6B6-40A9-A60F-D900CA4DEAFA}" type="presParOf" srcId="{0F3C4236-2B1F-4559-8A96-C9F355DE674B}" destId="{B21A1FBA-9357-40B7-86C8-8509E0AEDAEA}" srcOrd="10" destOrd="0" presId="urn:microsoft.com/office/officeart/2018/2/layout/IconLabelList"/>
    <dgm:cxn modelId="{67F76AA1-4E5B-4C1F-8432-8E712BA886EC}" type="presParOf" srcId="{B21A1FBA-9357-40B7-86C8-8509E0AEDAEA}" destId="{286865AF-0AA2-4D04-B21A-8215FC927E14}" srcOrd="0" destOrd="0" presId="urn:microsoft.com/office/officeart/2018/2/layout/IconLabelList"/>
    <dgm:cxn modelId="{A9CE8E04-F023-4864-980E-8991FF0FBF1E}" type="presParOf" srcId="{B21A1FBA-9357-40B7-86C8-8509E0AEDAEA}" destId="{EAA3E3A1-1410-4E3D-A1F9-56714EA133AD}" srcOrd="1" destOrd="0" presId="urn:microsoft.com/office/officeart/2018/2/layout/IconLabelList"/>
    <dgm:cxn modelId="{F5AFD913-AD0E-4826-968F-73EA61DC28C9}" type="presParOf" srcId="{B21A1FBA-9357-40B7-86C8-8509E0AEDAEA}" destId="{61C7B0AA-8F75-46CE-933F-19A084774A0E}" srcOrd="2" destOrd="0" presId="urn:microsoft.com/office/officeart/2018/2/layout/IconLabelList"/>
    <dgm:cxn modelId="{4C1E2636-7F0A-4768-9EAE-14B0FB91F71F}" type="presParOf" srcId="{0F3C4236-2B1F-4559-8A96-C9F355DE674B}" destId="{95BD49CF-2072-45F0-9685-F165BB546409}" srcOrd="11" destOrd="0" presId="urn:microsoft.com/office/officeart/2018/2/layout/IconLabelList"/>
    <dgm:cxn modelId="{63CEC28D-B347-4F01-962E-9066D754C3C3}" type="presParOf" srcId="{0F3C4236-2B1F-4559-8A96-C9F355DE674B}" destId="{1BC67265-4A80-4165-8168-BD921AF4F22E}" srcOrd="12" destOrd="0" presId="urn:microsoft.com/office/officeart/2018/2/layout/IconLabelList"/>
    <dgm:cxn modelId="{4B32736D-F06E-444E-BF4B-10930C84DD93}" type="presParOf" srcId="{1BC67265-4A80-4165-8168-BD921AF4F22E}" destId="{A32FB128-7EB0-4600-9D8D-FD419F2369E0}" srcOrd="0" destOrd="0" presId="urn:microsoft.com/office/officeart/2018/2/layout/IconLabelList"/>
    <dgm:cxn modelId="{4F71EFBD-A69B-414A-8F70-2795192E6739}" type="presParOf" srcId="{1BC67265-4A80-4165-8168-BD921AF4F22E}" destId="{B8642A57-45A1-46B3-BEF8-64A23A45734C}" srcOrd="1" destOrd="0" presId="urn:microsoft.com/office/officeart/2018/2/layout/IconLabelList"/>
    <dgm:cxn modelId="{E9B08DDD-3B01-42A4-AE75-F0E6834166C6}" type="presParOf" srcId="{1BC67265-4A80-4165-8168-BD921AF4F22E}" destId="{141A2670-606A-4EA3-AEBC-80819852CC8F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2CEB96B-A9F8-4276-865F-5303A6DA62B8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5EB06C17-F956-4765-86C0-8688FBC27B63}">
      <dgm:prSet/>
      <dgm:spPr/>
      <dgm:t>
        <a:bodyPr/>
        <a:lstStyle/>
        <a:p>
          <a:r>
            <a:rPr lang="en-US"/>
            <a:t>Traditional clustering methods can be classified into four categories:</a:t>
          </a:r>
        </a:p>
      </dgm:t>
    </dgm:pt>
    <dgm:pt modelId="{FD8C9E60-1E10-420B-9FFA-59E5D074F5A7}" type="parTrans" cxnId="{2B34F035-90D8-4D8F-90FC-E3EC06B0EA3D}">
      <dgm:prSet/>
      <dgm:spPr/>
      <dgm:t>
        <a:bodyPr/>
        <a:lstStyle/>
        <a:p>
          <a:endParaRPr lang="en-US"/>
        </a:p>
      </dgm:t>
    </dgm:pt>
    <dgm:pt modelId="{13D6D50A-174D-44F5-B313-A68EC9E4DD31}" type="sibTrans" cxnId="{2B34F035-90D8-4D8F-90FC-E3EC06B0EA3D}">
      <dgm:prSet/>
      <dgm:spPr/>
      <dgm:t>
        <a:bodyPr/>
        <a:lstStyle/>
        <a:p>
          <a:endParaRPr lang="en-US"/>
        </a:p>
      </dgm:t>
    </dgm:pt>
    <dgm:pt modelId="{5F3A76DA-EA4F-4C9E-88FF-F3CC43B7DDAE}">
      <dgm:prSet/>
      <dgm:spPr/>
      <dgm:t>
        <a:bodyPr/>
        <a:lstStyle/>
        <a:p>
          <a:r>
            <a:rPr lang="en-US"/>
            <a:t>1) Partition methods (e.g. K-means)</a:t>
          </a:r>
        </a:p>
      </dgm:t>
    </dgm:pt>
    <dgm:pt modelId="{B27FB9B1-5624-4B08-9877-2735BD4DA6C8}" type="parTrans" cxnId="{08252CA8-1332-470A-8A64-8A511A4DE1CD}">
      <dgm:prSet/>
      <dgm:spPr/>
      <dgm:t>
        <a:bodyPr/>
        <a:lstStyle/>
        <a:p>
          <a:endParaRPr lang="en-US"/>
        </a:p>
      </dgm:t>
    </dgm:pt>
    <dgm:pt modelId="{9E3CC1A8-557F-4A21-9016-B81AC1105752}" type="sibTrans" cxnId="{08252CA8-1332-470A-8A64-8A511A4DE1CD}">
      <dgm:prSet/>
      <dgm:spPr/>
      <dgm:t>
        <a:bodyPr/>
        <a:lstStyle/>
        <a:p>
          <a:endParaRPr lang="en-US"/>
        </a:p>
      </dgm:t>
    </dgm:pt>
    <dgm:pt modelId="{F8E62480-2985-4D67-9D9B-5A0BCEF31BCF}">
      <dgm:prSet/>
      <dgm:spPr/>
      <dgm:t>
        <a:bodyPr/>
        <a:lstStyle/>
        <a:p>
          <a:r>
            <a:rPr lang="en-US"/>
            <a:t>2) Density Based methods (e.g. DBSCAN)</a:t>
          </a:r>
        </a:p>
      </dgm:t>
    </dgm:pt>
    <dgm:pt modelId="{A9481A95-D600-4FCE-8155-CF33D9102F09}" type="parTrans" cxnId="{A0E4AA10-93CA-4448-83BE-010B81227143}">
      <dgm:prSet/>
      <dgm:spPr/>
      <dgm:t>
        <a:bodyPr/>
        <a:lstStyle/>
        <a:p>
          <a:endParaRPr lang="en-US"/>
        </a:p>
      </dgm:t>
    </dgm:pt>
    <dgm:pt modelId="{3B253ECC-1383-4D57-9115-AAB525E5D4B1}" type="sibTrans" cxnId="{A0E4AA10-93CA-4448-83BE-010B81227143}">
      <dgm:prSet/>
      <dgm:spPr/>
      <dgm:t>
        <a:bodyPr/>
        <a:lstStyle/>
        <a:p>
          <a:endParaRPr lang="en-US"/>
        </a:p>
      </dgm:t>
    </dgm:pt>
    <dgm:pt modelId="{4C76DC46-EBC6-44CA-A1B4-5008A117540F}">
      <dgm:prSet/>
      <dgm:spPr/>
      <dgm:t>
        <a:bodyPr/>
        <a:lstStyle/>
        <a:p>
          <a:r>
            <a:rPr lang="en-US" dirty="0"/>
            <a:t>3) Hierarchical methods (e.g. Agglomerative hierarchical algorithm/AHA)</a:t>
          </a:r>
        </a:p>
      </dgm:t>
    </dgm:pt>
    <dgm:pt modelId="{B8E3F88A-09D9-48E2-A63B-D46012565B16}" type="parTrans" cxnId="{909CCEAA-2EB6-4679-B814-D87D27A80C2F}">
      <dgm:prSet/>
      <dgm:spPr/>
      <dgm:t>
        <a:bodyPr/>
        <a:lstStyle/>
        <a:p>
          <a:endParaRPr lang="en-US"/>
        </a:p>
      </dgm:t>
    </dgm:pt>
    <dgm:pt modelId="{BA9890A5-BD4D-4737-BFA0-FF575D344F8D}" type="sibTrans" cxnId="{909CCEAA-2EB6-4679-B814-D87D27A80C2F}">
      <dgm:prSet/>
      <dgm:spPr/>
      <dgm:t>
        <a:bodyPr/>
        <a:lstStyle/>
        <a:p>
          <a:endParaRPr lang="en-US"/>
        </a:p>
      </dgm:t>
    </dgm:pt>
    <dgm:pt modelId="{A3C84798-EC1A-47D2-8505-1D72F0AEC4DD}">
      <dgm:prSet/>
      <dgm:spPr/>
      <dgm:t>
        <a:bodyPr/>
        <a:lstStyle/>
        <a:p>
          <a:r>
            <a:rPr lang="en-US"/>
            <a:t>4) Model Based methods (e.g. GMM/EM)</a:t>
          </a:r>
        </a:p>
      </dgm:t>
    </dgm:pt>
    <dgm:pt modelId="{B8EC211E-09E5-4971-BFCE-667A3BE68CE9}" type="parTrans" cxnId="{7D5A5715-EED9-4582-969D-8AA456D0EC55}">
      <dgm:prSet/>
      <dgm:spPr/>
      <dgm:t>
        <a:bodyPr/>
        <a:lstStyle/>
        <a:p>
          <a:endParaRPr lang="en-US"/>
        </a:p>
      </dgm:t>
    </dgm:pt>
    <dgm:pt modelId="{504A1E7B-9393-426F-B5B2-2AE0396C7EC6}" type="sibTrans" cxnId="{7D5A5715-EED9-4582-969D-8AA456D0EC55}">
      <dgm:prSet/>
      <dgm:spPr/>
      <dgm:t>
        <a:bodyPr/>
        <a:lstStyle/>
        <a:p>
          <a:endParaRPr lang="en-US"/>
        </a:p>
      </dgm:t>
    </dgm:pt>
    <dgm:pt modelId="{6F794390-3D56-44B9-806F-10CB291679E5}" type="pres">
      <dgm:prSet presAssocID="{92CEB96B-A9F8-4276-865F-5303A6DA62B8}" presName="linear" presStyleCnt="0">
        <dgm:presLayoutVars>
          <dgm:animLvl val="lvl"/>
          <dgm:resizeHandles val="exact"/>
        </dgm:presLayoutVars>
      </dgm:prSet>
      <dgm:spPr/>
    </dgm:pt>
    <dgm:pt modelId="{DDCA49A5-2FAF-4C27-B913-60E23357BCC5}" type="pres">
      <dgm:prSet presAssocID="{5EB06C17-F956-4765-86C0-8688FBC27B63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DAF93425-48C7-4057-94EF-4AA5CEEEB55A}" type="pres">
      <dgm:prSet presAssocID="{13D6D50A-174D-44F5-B313-A68EC9E4DD31}" presName="spacer" presStyleCnt="0"/>
      <dgm:spPr/>
    </dgm:pt>
    <dgm:pt modelId="{CA04C86B-0F06-4212-801D-89CB308CA9AF}" type="pres">
      <dgm:prSet presAssocID="{5F3A76DA-EA4F-4C9E-88FF-F3CC43B7DDAE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5FF6C089-9653-49F0-AC2A-7E65F41F8A13}" type="pres">
      <dgm:prSet presAssocID="{9E3CC1A8-557F-4A21-9016-B81AC1105752}" presName="spacer" presStyleCnt="0"/>
      <dgm:spPr/>
    </dgm:pt>
    <dgm:pt modelId="{45434AC8-9D13-4FA2-8D5D-6650CDDE6ABF}" type="pres">
      <dgm:prSet presAssocID="{F8E62480-2985-4D67-9D9B-5A0BCEF31BCF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C90FECA5-E383-4983-A39B-82E7E9736AEB}" type="pres">
      <dgm:prSet presAssocID="{3B253ECC-1383-4D57-9115-AAB525E5D4B1}" presName="spacer" presStyleCnt="0"/>
      <dgm:spPr/>
    </dgm:pt>
    <dgm:pt modelId="{50156B1A-AF08-471D-A849-687A736F8F4C}" type="pres">
      <dgm:prSet presAssocID="{4C76DC46-EBC6-44CA-A1B4-5008A117540F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395C2677-0791-4E41-85B4-99AE15153ED5}" type="pres">
      <dgm:prSet presAssocID="{BA9890A5-BD4D-4737-BFA0-FF575D344F8D}" presName="spacer" presStyleCnt="0"/>
      <dgm:spPr/>
    </dgm:pt>
    <dgm:pt modelId="{E8D28BAE-D9FC-4913-804D-5D8D1AAACE8A}" type="pres">
      <dgm:prSet presAssocID="{A3C84798-EC1A-47D2-8505-1D72F0AEC4DD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A0E4AA10-93CA-4448-83BE-010B81227143}" srcId="{92CEB96B-A9F8-4276-865F-5303A6DA62B8}" destId="{F8E62480-2985-4D67-9D9B-5A0BCEF31BCF}" srcOrd="2" destOrd="0" parTransId="{A9481A95-D600-4FCE-8155-CF33D9102F09}" sibTransId="{3B253ECC-1383-4D57-9115-AAB525E5D4B1}"/>
    <dgm:cxn modelId="{7D5A5715-EED9-4582-969D-8AA456D0EC55}" srcId="{92CEB96B-A9F8-4276-865F-5303A6DA62B8}" destId="{A3C84798-EC1A-47D2-8505-1D72F0AEC4DD}" srcOrd="4" destOrd="0" parTransId="{B8EC211E-09E5-4971-BFCE-667A3BE68CE9}" sibTransId="{504A1E7B-9393-426F-B5B2-2AE0396C7EC6}"/>
    <dgm:cxn modelId="{2B34F035-90D8-4D8F-90FC-E3EC06B0EA3D}" srcId="{92CEB96B-A9F8-4276-865F-5303A6DA62B8}" destId="{5EB06C17-F956-4765-86C0-8688FBC27B63}" srcOrd="0" destOrd="0" parTransId="{FD8C9E60-1E10-420B-9FFA-59E5D074F5A7}" sibTransId="{13D6D50A-174D-44F5-B313-A68EC9E4DD31}"/>
    <dgm:cxn modelId="{6B99827A-10E3-46AD-B0A9-C8202C4EEE4F}" type="presOf" srcId="{F8E62480-2985-4D67-9D9B-5A0BCEF31BCF}" destId="{45434AC8-9D13-4FA2-8D5D-6650CDDE6ABF}" srcOrd="0" destOrd="0" presId="urn:microsoft.com/office/officeart/2005/8/layout/vList2"/>
    <dgm:cxn modelId="{6DFEB19F-8744-4A66-B40F-1B1FCA74C731}" type="presOf" srcId="{5F3A76DA-EA4F-4C9E-88FF-F3CC43B7DDAE}" destId="{CA04C86B-0F06-4212-801D-89CB308CA9AF}" srcOrd="0" destOrd="0" presId="urn:microsoft.com/office/officeart/2005/8/layout/vList2"/>
    <dgm:cxn modelId="{08252CA8-1332-470A-8A64-8A511A4DE1CD}" srcId="{92CEB96B-A9F8-4276-865F-5303A6DA62B8}" destId="{5F3A76DA-EA4F-4C9E-88FF-F3CC43B7DDAE}" srcOrd="1" destOrd="0" parTransId="{B27FB9B1-5624-4B08-9877-2735BD4DA6C8}" sibTransId="{9E3CC1A8-557F-4A21-9016-B81AC1105752}"/>
    <dgm:cxn modelId="{909CCEAA-2EB6-4679-B814-D87D27A80C2F}" srcId="{92CEB96B-A9F8-4276-865F-5303A6DA62B8}" destId="{4C76DC46-EBC6-44CA-A1B4-5008A117540F}" srcOrd="3" destOrd="0" parTransId="{B8E3F88A-09D9-48E2-A63B-D46012565B16}" sibTransId="{BA9890A5-BD4D-4737-BFA0-FF575D344F8D}"/>
    <dgm:cxn modelId="{0804C4B6-D4A5-431D-B985-2B26DF92E344}" type="presOf" srcId="{5EB06C17-F956-4765-86C0-8688FBC27B63}" destId="{DDCA49A5-2FAF-4C27-B913-60E23357BCC5}" srcOrd="0" destOrd="0" presId="urn:microsoft.com/office/officeart/2005/8/layout/vList2"/>
    <dgm:cxn modelId="{524E28CE-B3D1-4E0B-B0C2-DDDFD04E331E}" type="presOf" srcId="{A3C84798-EC1A-47D2-8505-1D72F0AEC4DD}" destId="{E8D28BAE-D9FC-4913-804D-5D8D1AAACE8A}" srcOrd="0" destOrd="0" presId="urn:microsoft.com/office/officeart/2005/8/layout/vList2"/>
    <dgm:cxn modelId="{5D2ED5D9-DAED-48E7-86A9-64334C9B00B7}" type="presOf" srcId="{4C76DC46-EBC6-44CA-A1B4-5008A117540F}" destId="{50156B1A-AF08-471D-A849-687A736F8F4C}" srcOrd="0" destOrd="0" presId="urn:microsoft.com/office/officeart/2005/8/layout/vList2"/>
    <dgm:cxn modelId="{32B491ED-BBCE-4292-B8EC-7FA025D186A9}" type="presOf" srcId="{92CEB96B-A9F8-4276-865F-5303A6DA62B8}" destId="{6F794390-3D56-44B9-806F-10CB291679E5}" srcOrd="0" destOrd="0" presId="urn:microsoft.com/office/officeart/2005/8/layout/vList2"/>
    <dgm:cxn modelId="{7312FFF2-9EE0-402C-89EA-A10D9C405161}" type="presParOf" srcId="{6F794390-3D56-44B9-806F-10CB291679E5}" destId="{DDCA49A5-2FAF-4C27-B913-60E23357BCC5}" srcOrd="0" destOrd="0" presId="urn:microsoft.com/office/officeart/2005/8/layout/vList2"/>
    <dgm:cxn modelId="{D2C9CB4B-351E-489E-8853-C0EECC93F3A7}" type="presParOf" srcId="{6F794390-3D56-44B9-806F-10CB291679E5}" destId="{DAF93425-48C7-4057-94EF-4AA5CEEEB55A}" srcOrd="1" destOrd="0" presId="urn:microsoft.com/office/officeart/2005/8/layout/vList2"/>
    <dgm:cxn modelId="{AB452D73-4E24-4CE6-8B2F-D9A37767899B}" type="presParOf" srcId="{6F794390-3D56-44B9-806F-10CB291679E5}" destId="{CA04C86B-0F06-4212-801D-89CB308CA9AF}" srcOrd="2" destOrd="0" presId="urn:microsoft.com/office/officeart/2005/8/layout/vList2"/>
    <dgm:cxn modelId="{192F88F3-B1CB-4402-82D1-2908F4262EA8}" type="presParOf" srcId="{6F794390-3D56-44B9-806F-10CB291679E5}" destId="{5FF6C089-9653-49F0-AC2A-7E65F41F8A13}" srcOrd="3" destOrd="0" presId="urn:microsoft.com/office/officeart/2005/8/layout/vList2"/>
    <dgm:cxn modelId="{037D5795-EDA8-416D-B491-F2CB6F37A8E4}" type="presParOf" srcId="{6F794390-3D56-44B9-806F-10CB291679E5}" destId="{45434AC8-9D13-4FA2-8D5D-6650CDDE6ABF}" srcOrd="4" destOrd="0" presId="urn:microsoft.com/office/officeart/2005/8/layout/vList2"/>
    <dgm:cxn modelId="{D70E5861-C50E-4B02-B2DB-EBE4EE7495A6}" type="presParOf" srcId="{6F794390-3D56-44B9-806F-10CB291679E5}" destId="{C90FECA5-E383-4983-A39B-82E7E9736AEB}" srcOrd="5" destOrd="0" presId="urn:microsoft.com/office/officeart/2005/8/layout/vList2"/>
    <dgm:cxn modelId="{2F5AA54A-431D-4A78-B97E-4D5BE93F2C0A}" type="presParOf" srcId="{6F794390-3D56-44B9-806F-10CB291679E5}" destId="{50156B1A-AF08-471D-A849-687A736F8F4C}" srcOrd="6" destOrd="0" presId="urn:microsoft.com/office/officeart/2005/8/layout/vList2"/>
    <dgm:cxn modelId="{E27AD6E2-967F-43B4-AA8F-A4C0F1C0235C}" type="presParOf" srcId="{6F794390-3D56-44B9-806F-10CB291679E5}" destId="{395C2677-0791-4E41-85B4-99AE15153ED5}" srcOrd="7" destOrd="0" presId="urn:microsoft.com/office/officeart/2005/8/layout/vList2"/>
    <dgm:cxn modelId="{262F848A-4D20-42E7-88DA-0350C3A46551}" type="presParOf" srcId="{6F794390-3D56-44B9-806F-10CB291679E5}" destId="{E8D28BAE-D9FC-4913-804D-5D8D1AAACE8A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3D91CEE-3D38-4B91-B7EC-F2F2320D52BD}">
      <dsp:nvSpPr>
        <dsp:cNvPr id="0" name=""/>
        <dsp:cNvSpPr/>
      </dsp:nvSpPr>
      <dsp:spPr>
        <a:xfrm>
          <a:off x="408258" y="1363266"/>
          <a:ext cx="667617" cy="66761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4A14CC-7C7C-41AD-8F03-00F47F1E9703}">
      <dsp:nvSpPr>
        <dsp:cNvPr id="0" name=""/>
        <dsp:cNvSpPr/>
      </dsp:nvSpPr>
      <dsp:spPr>
        <a:xfrm>
          <a:off x="270" y="2379473"/>
          <a:ext cx="1483593" cy="13075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Clustering is widely used in our daily life, examples for the application of clustering includes:</a:t>
          </a:r>
        </a:p>
      </dsp:txBody>
      <dsp:txXfrm>
        <a:off x="270" y="2379473"/>
        <a:ext cx="1483593" cy="1307561"/>
      </dsp:txXfrm>
    </dsp:sp>
    <dsp:sp modelId="{CC0BA459-6F0C-41DF-8CFA-88C5DFACE010}">
      <dsp:nvSpPr>
        <dsp:cNvPr id="0" name=""/>
        <dsp:cNvSpPr/>
      </dsp:nvSpPr>
      <dsp:spPr>
        <a:xfrm>
          <a:off x="2151481" y="1363266"/>
          <a:ext cx="667617" cy="66761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04C5720-5C47-4679-8B38-E8BE9E70379D}">
      <dsp:nvSpPr>
        <dsp:cNvPr id="0" name=""/>
        <dsp:cNvSpPr/>
      </dsp:nvSpPr>
      <dsp:spPr>
        <a:xfrm>
          <a:off x="1743492" y="2379473"/>
          <a:ext cx="1483593" cy="13075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•	</a:t>
          </a:r>
          <a:r>
            <a:rPr lang="en-US" sz="2000" b="1" kern="1200" dirty="0"/>
            <a:t>In marketing</a:t>
          </a:r>
        </a:p>
      </dsp:txBody>
      <dsp:txXfrm>
        <a:off x="1743492" y="2379473"/>
        <a:ext cx="1483593" cy="1307561"/>
      </dsp:txXfrm>
    </dsp:sp>
    <dsp:sp modelId="{E6040E21-285A-421C-BF56-49B435CBE608}">
      <dsp:nvSpPr>
        <dsp:cNvPr id="0" name=""/>
        <dsp:cNvSpPr/>
      </dsp:nvSpPr>
      <dsp:spPr>
        <a:xfrm>
          <a:off x="3894703" y="1363266"/>
          <a:ext cx="667617" cy="66761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C18A13-93BB-452F-B245-937984085A6D}">
      <dsp:nvSpPr>
        <dsp:cNvPr id="0" name=""/>
        <dsp:cNvSpPr/>
      </dsp:nvSpPr>
      <dsp:spPr>
        <a:xfrm>
          <a:off x="3486715" y="2379473"/>
          <a:ext cx="1483593" cy="13075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To identify and characterize different customer groups through purchase patterns. Find new potential markets.</a:t>
          </a:r>
        </a:p>
      </dsp:txBody>
      <dsp:txXfrm>
        <a:off x="3486715" y="2379473"/>
        <a:ext cx="1483593" cy="1307561"/>
      </dsp:txXfrm>
    </dsp:sp>
    <dsp:sp modelId="{5F08782B-8153-4C85-8491-46FB87F72FB8}">
      <dsp:nvSpPr>
        <dsp:cNvPr id="0" name=""/>
        <dsp:cNvSpPr/>
      </dsp:nvSpPr>
      <dsp:spPr>
        <a:xfrm>
          <a:off x="5637926" y="1363266"/>
          <a:ext cx="667617" cy="66761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7A6DB2-7AAA-41F3-A3E1-1AFC11CC3F1C}">
      <dsp:nvSpPr>
        <dsp:cNvPr id="0" name=""/>
        <dsp:cNvSpPr/>
      </dsp:nvSpPr>
      <dsp:spPr>
        <a:xfrm>
          <a:off x="5229938" y="2379473"/>
          <a:ext cx="1483593" cy="13075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•	</a:t>
          </a:r>
          <a:r>
            <a:rPr lang="en-US" sz="2000" b="1" kern="1200" dirty="0"/>
            <a:t>In biology</a:t>
          </a:r>
        </a:p>
      </dsp:txBody>
      <dsp:txXfrm>
        <a:off x="5229938" y="2379473"/>
        <a:ext cx="1483593" cy="1307561"/>
      </dsp:txXfrm>
    </dsp:sp>
    <dsp:sp modelId="{EFD6EE83-108B-4222-AEE4-60A3368E72D9}">
      <dsp:nvSpPr>
        <dsp:cNvPr id="0" name=""/>
        <dsp:cNvSpPr/>
      </dsp:nvSpPr>
      <dsp:spPr>
        <a:xfrm>
          <a:off x="7381149" y="1363266"/>
          <a:ext cx="667617" cy="667617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D7A981-ABA3-4927-992B-FDA6CA10FF3A}">
      <dsp:nvSpPr>
        <dsp:cNvPr id="0" name=""/>
        <dsp:cNvSpPr/>
      </dsp:nvSpPr>
      <dsp:spPr>
        <a:xfrm>
          <a:off x="6973160" y="2379473"/>
          <a:ext cx="1483593" cy="13075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Group animals and plant’s genes with similar expression levels that shares serval attributes, used to understand the inherent structure.</a:t>
          </a:r>
        </a:p>
      </dsp:txBody>
      <dsp:txXfrm>
        <a:off x="6973160" y="2379473"/>
        <a:ext cx="1483593" cy="1307561"/>
      </dsp:txXfrm>
    </dsp:sp>
    <dsp:sp modelId="{286865AF-0AA2-4D04-B21A-8215FC927E14}">
      <dsp:nvSpPr>
        <dsp:cNvPr id="0" name=""/>
        <dsp:cNvSpPr/>
      </dsp:nvSpPr>
      <dsp:spPr>
        <a:xfrm>
          <a:off x="9124371" y="1363266"/>
          <a:ext cx="667617" cy="667617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C7B0AA-8F75-46CE-933F-19A084774A0E}">
      <dsp:nvSpPr>
        <dsp:cNvPr id="0" name=""/>
        <dsp:cNvSpPr/>
      </dsp:nvSpPr>
      <dsp:spPr>
        <a:xfrm>
          <a:off x="8716383" y="2379473"/>
          <a:ext cx="1483593" cy="13075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•	</a:t>
          </a:r>
          <a:r>
            <a:rPr lang="en-US" sz="2000" b="1" kern="1200" dirty="0"/>
            <a:t>Image segmentation</a:t>
          </a:r>
        </a:p>
      </dsp:txBody>
      <dsp:txXfrm>
        <a:off x="8716383" y="2379473"/>
        <a:ext cx="1483593" cy="1307561"/>
      </dsp:txXfrm>
    </dsp:sp>
    <dsp:sp modelId="{A32FB128-7EB0-4600-9D8D-FD419F2369E0}">
      <dsp:nvSpPr>
        <dsp:cNvPr id="0" name=""/>
        <dsp:cNvSpPr/>
      </dsp:nvSpPr>
      <dsp:spPr>
        <a:xfrm>
          <a:off x="10867594" y="1363266"/>
          <a:ext cx="667617" cy="667617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41A2670-606A-4EA3-AEBC-80819852CC8F}">
      <dsp:nvSpPr>
        <dsp:cNvPr id="0" name=""/>
        <dsp:cNvSpPr/>
      </dsp:nvSpPr>
      <dsp:spPr>
        <a:xfrm>
          <a:off x="10459606" y="2379473"/>
          <a:ext cx="1483593" cy="13075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Divide the image into different segments by looking at the grayscale, color, texture, shape and other features </a:t>
          </a:r>
        </a:p>
      </dsp:txBody>
      <dsp:txXfrm>
        <a:off x="10459606" y="2379473"/>
        <a:ext cx="1483593" cy="130756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DCA49A5-2FAF-4C27-B913-60E23357BCC5}">
      <dsp:nvSpPr>
        <dsp:cNvPr id="0" name=""/>
        <dsp:cNvSpPr/>
      </dsp:nvSpPr>
      <dsp:spPr>
        <a:xfrm>
          <a:off x="0" y="159689"/>
          <a:ext cx="9905999" cy="59319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7000"/>
                <a:satMod val="115000"/>
                <a:lumMod val="114000"/>
              </a:schemeClr>
            </a:gs>
            <a:gs pos="60000">
              <a:schemeClr val="accent2">
                <a:hueOff val="0"/>
                <a:satOff val="0"/>
                <a:lumOff val="0"/>
                <a:alphaOff val="0"/>
                <a:tint val="100000"/>
                <a:shade val="96000"/>
                <a:satMod val="100000"/>
                <a:lumMod val="108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1000"/>
                <a:satMod val="100000"/>
              </a:schemeClr>
            </a:gs>
          </a:gsLst>
          <a:lin ang="5400000" scaled="0"/>
        </a:gradFill>
        <a:ln>
          <a:noFill/>
        </a:ln>
        <a:effectLst>
          <a:outerShdw blurRad="50800" dist="31750" dir="5400000" sy="98000" rotWithShape="0">
            <a:srgbClr val="000000">
              <a:alpha val="47000"/>
            </a:srgbClr>
          </a:outerShdw>
        </a:effectLst>
        <a:scene3d>
          <a:camera prst="orthographicFront">
            <a:rot lat="0" lon="0" rev="0"/>
          </a:camera>
          <a:lightRig rig="twoPt" dir="t">
            <a:rot lat="0" lon="0" rev="4800000"/>
          </a:lightRig>
        </a:scene3d>
        <a:sp3d prstMaterial="matte">
          <a:bevelT w="25400" h="4445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Traditional clustering methods can be classified into four categories:</a:t>
          </a:r>
        </a:p>
      </dsp:txBody>
      <dsp:txXfrm>
        <a:off x="28957" y="188646"/>
        <a:ext cx="9848085" cy="535276"/>
      </dsp:txXfrm>
    </dsp:sp>
    <dsp:sp modelId="{CA04C86B-0F06-4212-801D-89CB308CA9AF}">
      <dsp:nvSpPr>
        <dsp:cNvPr id="0" name=""/>
        <dsp:cNvSpPr/>
      </dsp:nvSpPr>
      <dsp:spPr>
        <a:xfrm>
          <a:off x="0" y="827759"/>
          <a:ext cx="9905999" cy="593190"/>
        </a:xfrm>
        <a:prstGeom prst="roundRect">
          <a:avLst/>
        </a:prstGeom>
        <a:gradFill rotWithShape="0">
          <a:gsLst>
            <a:gs pos="0">
              <a:schemeClr val="accent2">
                <a:hueOff val="-367258"/>
                <a:satOff val="-8124"/>
                <a:lumOff val="-1618"/>
                <a:alphaOff val="0"/>
                <a:tint val="97000"/>
                <a:satMod val="115000"/>
                <a:lumMod val="114000"/>
              </a:schemeClr>
            </a:gs>
            <a:gs pos="60000">
              <a:schemeClr val="accent2">
                <a:hueOff val="-367258"/>
                <a:satOff val="-8124"/>
                <a:lumOff val="-1618"/>
                <a:alphaOff val="0"/>
                <a:tint val="100000"/>
                <a:shade val="96000"/>
                <a:satMod val="100000"/>
                <a:lumMod val="108000"/>
              </a:schemeClr>
            </a:gs>
            <a:gs pos="100000">
              <a:schemeClr val="accent2">
                <a:hueOff val="-367258"/>
                <a:satOff val="-8124"/>
                <a:lumOff val="-1618"/>
                <a:alphaOff val="0"/>
                <a:shade val="91000"/>
                <a:satMod val="100000"/>
              </a:schemeClr>
            </a:gs>
          </a:gsLst>
          <a:lin ang="5400000" scaled="0"/>
        </a:gradFill>
        <a:ln>
          <a:noFill/>
        </a:ln>
        <a:effectLst>
          <a:outerShdw blurRad="50800" dist="31750" dir="5400000" sy="98000" rotWithShape="0">
            <a:srgbClr val="000000">
              <a:alpha val="47000"/>
            </a:srgbClr>
          </a:outerShdw>
        </a:effectLst>
        <a:scene3d>
          <a:camera prst="orthographicFront">
            <a:rot lat="0" lon="0" rev="0"/>
          </a:camera>
          <a:lightRig rig="twoPt" dir="t">
            <a:rot lat="0" lon="0" rev="4800000"/>
          </a:lightRig>
        </a:scene3d>
        <a:sp3d prstMaterial="matte">
          <a:bevelT w="25400" h="4445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1) Partition methods (e.g. K-means)</a:t>
          </a:r>
        </a:p>
      </dsp:txBody>
      <dsp:txXfrm>
        <a:off x="28957" y="856716"/>
        <a:ext cx="9848085" cy="535276"/>
      </dsp:txXfrm>
    </dsp:sp>
    <dsp:sp modelId="{45434AC8-9D13-4FA2-8D5D-6650CDDE6ABF}">
      <dsp:nvSpPr>
        <dsp:cNvPr id="0" name=""/>
        <dsp:cNvSpPr/>
      </dsp:nvSpPr>
      <dsp:spPr>
        <a:xfrm>
          <a:off x="0" y="1495829"/>
          <a:ext cx="9905999" cy="593190"/>
        </a:xfrm>
        <a:prstGeom prst="roundRect">
          <a:avLst/>
        </a:prstGeom>
        <a:gradFill rotWithShape="0">
          <a:gsLst>
            <a:gs pos="0">
              <a:schemeClr val="accent2">
                <a:hueOff val="-734515"/>
                <a:satOff val="-16247"/>
                <a:lumOff val="-3235"/>
                <a:alphaOff val="0"/>
                <a:tint val="97000"/>
                <a:satMod val="115000"/>
                <a:lumMod val="114000"/>
              </a:schemeClr>
            </a:gs>
            <a:gs pos="60000">
              <a:schemeClr val="accent2">
                <a:hueOff val="-734515"/>
                <a:satOff val="-16247"/>
                <a:lumOff val="-3235"/>
                <a:alphaOff val="0"/>
                <a:tint val="100000"/>
                <a:shade val="96000"/>
                <a:satMod val="100000"/>
                <a:lumMod val="108000"/>
              </a:schemeClr>
            </a:gs>
            <a:gs pos="100000">
              <a:schemeClr val="accent2">
                <a:hueOff val="-734515"/>
                <a:satOff val="-16247"/>
                <a:lumOff val="-3235"/>
                <a:alphaOff val="0"/>
                <a:shade val="91000"/>
                <a:satMod val="100000"/>
              </a:schemeClr>
            </a:gs>
          </a:gsLst>
          <a:lin ang="5400000" scaled="0"/>
        </a:gradFill>
        <a:ln>
          <a:noFill/>
        </a:ln>
        <a:effectLst>
          <a:outerShdw blurRad="50800" dist="31750" dir="5400000" sy="98000" rotWithShape="0">
            <a:srgbClr val="000000">
              <a:alpha val="47000"/>
            </a:srgbClr>
          </a:outerShdw>
        </a:effectLst>
        <a:scene3d>
          <a:camera prst="orthographicFront">
            <a:rot lat="0" lon="0" rev="0"/>
          </a:camera>
          <a:lightRig rig="twoPt" dir="t">
            <a:rot lat="0" lon="0" rev="4800000"/>
          </a:lightRig>
        </a:scene3d>
        <a:sp3d prstMaterial="matte">
          <a:bevelT w="25400" h="4445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2) Density Based methods (e.g. DBSCAN)</a:t>
          </a:r>
        </a:p>
      </dsp:txBody>
      <dsp:txXfrm>
        <a:off x="28957" y="1524786"/>
        <a:ext cx="9848085" cy="535276"/>
      </dsp:txXfrm>
    </dsp:sp>
    <dsp:sp modelId="{50156B1A-AF08-471D-A849-687A736F8F4C}">
      <dsp:nvSpPr>
        <dsp:cNvPr id="0" name=""/>
        <dsp:cNvSpPr/>
      </dsp:nvSpPr>
      <dsp:spPr>
        <a:xfrm>
          <a:off x="0" y="2163900"/>
          <a:ext cx="9905999" cy="593190"/>
        </a:xfrm>
        <a:prstGeom prst="roundRect">
          <a:avLst/>
        </a:prstGeom>
        <a:gradFill rotWithShape="0">
          <a:gsLst>
            <a:gs pos="0">
              <a:schemeClr val="accent2">
                <a:hueOff val="-1101773"/>
                <a:satOff val="-24371"/>
                <a:lumOff val="-4853"/>
                <a:alphaOff val="0"/>
                <a:tint val="97000"/>
                <a:satMod val="115000"/>
                <a:lumMod val="114000"/>
              </a:schemeClr>
            </a:gs>
            <a:gs pos="60000">
              <a:schemeClr val="accent2">
                <a:hueOff val="-1101773"/>
                <a:satOff val="-24371"/>
                <a:lumOff val="-4853"/>
                <a:alphaOff val="0"/>
                <a:tint val="100000"/>
                <a:shade val="96000"/>
                <a:satMod val="100000"/>
                <a:lumMod val="108000"/>
              </a:schemeClr>
            </a:gs>
            <a:gs pos="100000">
              <a:schemeClr val="accent2">
                <a:hueOff val="-1101773"/>
                <a:satOff val="-24371"/>
                <a:lumOff val="-4853"/>
                <a:alphaOff val="0"/>
                <a:shade val="91000"/>
                <a:satMod val="100000"/>
              </a:schemeClr>
            </a:gs>
          </a:gsLst>
          <a:lin ang="5400000" scaled="0"/>
        </a:gradFill>
        <a:ln>
          <a:noFill/>
        </a:ln>
        <a:effectLst>
          <a:outerShdw blurRad="50800" dist="31750" dir="5400000" sy="98000" rotWithShape="0">
            <a:srgbClr val="000000">
              <a:alpha val="47000"/>
            </a:srgbClr>
          </a:outerShdw>
        </a:effectLst>
        <a:scene3d>
          <a:camera prst="orthographicFront">
            <a:rot lat="0" lon="0" rev="0"/>
          </a:camera>
          <a:lightRig rig="twoPt" dir="t">
            <a:rot lat="0" lon="0" rev="4800000"/>
          </a:lightRig>
        </a:scene3d>
        <a:sp3d prstMaterial="matte">
          <a:bevelT w="25400" h="4445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3) Hierarchical methods (e.g. Agglomerative hierarchical algorithm/AHA)</a:t>
          </a:r>
        </a:p>
      </dsp:txBody>
      <dsp:txXfrm>
        <a:off x="28957" y="2192857"/>
        <a:ext cx="9848085" cy="535276"/>
      </dsp:txXfrm>
    </dsp:sp>
    <dsp:sp modelId="{E8D28BAE-D9FC-4913-804D-5D8D1AAACE8A}">
      <dsp:nvSpPr>
        <dsp:cNvPr id="0" name=""/>
        <dsp:cNvSpPr/>
      </dsp:nvSpPr>
      <dsp:spPr>
        <a:xfrm>
          <a:off x="0" y="2831970"/>
          <a:ext cx="9905999" cy="593190"/>
        </a:xfrm>
        <a:prstGeom prst="roundRect">
          <a:avLst/>
        </a:prstGeom>
        <a:gradFill rotWithShape="0">
          <a:gsLst>
            <a:gs pos="0">
              <a:schemeClr val="accent2">
                <a:hueOff val="-1469031"/>
                <a:satOff val="-32495"/>
                <a:lumOff val="-6470"/>
                <a:alphaOff val="0"/>
                <a:tint val="97000"/>
                <a:satMod val="115000"/>
                <a:lumMod val="114000"/>
              </a:schemeClr>
            </a:gs>
            <a:gs pos="60000">
              <a:schemeClr val="accent2">
                <a:hueOff val="-1469031"/>
                <a:satOff val="-32495"/>
                <a:lumOff val="-6470"/>
                <a:alphaOff val="0"/>
                <a:tint val="100000"/>
                <a:shade val="96000"/>
                <a:satMod val="100000"/>
                <a:lumMod val="108000"/>
              </a:schemeClr>
            </a:gs>
            <a:gs pos="100000">
              <a:schemeClr val="accent2">
                <a:hueOff val="-1469031"/>
                <a:satOff val="-32495"/>
                <a:lumOff val="-6470"/>
                <a:alphaOff val="0"/>
                <a:shade val="91000"/>
                <a:satMod val="100000"/>
              </a:schemeClr>
            </a:gs>
          </a:gsLst>
          <a:lin ang="5400000" scaled="0"/>
        </a:gradFill>
        <a:ln>
          <a:noFill/>
        </a:ln>
        <a:effectLst>
          <a:outerShdw blurRad="50800" dist="31750" dir="5400000" sy="98000" rotWithShape="0">
            <a:srgbClr val="000000">
              <a:alpha val="47000"/>
            </a:srgbClr>
          </a:outerShdw>
        </a:effectLst>
        <a:scene3d>
          <a:camera prst="orthographicFront">
            <a:rot lat="0" lon="0" rev="0"/>
          </a:camera>
          <a:lightRig rig="twoPt" dir="t">
            <a:rot lat="0" lon="0" rev="4800000"/>
          </a:lightRig>
        </a:scene3d>
        <a:sp3d prstMaterial="matte">
          <a:bevelT w="25400" h="4445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4) Model Based methods (e.g. GMM/EM)</a:t>
          </a:r>
        </a:p>
      </dsp:txBody>
      <dsp:txXfrm>
        <a:off x="28957" y="2860927"/>
        <a:ext cx="9848085" cy="53527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ED291B17-9318-49DB-B28B-6E5994AE9581}" type="datetime1">
              <a:rPr lang="en-US" smtClean="0"/>
              <a:t>12/12/2019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53079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12/12/2019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0247949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12/12/2019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8668325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12/12/2019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1912467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12/12/2019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2835821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12/12/2019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391829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12/12/2019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5279179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12/12/2019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601977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12/12/2019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36070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12/12/2019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33006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12/12/2019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59679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12/12/2019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78348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12/12/2019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21263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12/12/2019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35673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12/12/2019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88546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884F1-FFEA-405F-9602-3DCA865EDA4E}" type="datetime1">
              <a:rPr lang="en-US" smtClean="0"/>
              <a:t>12/12/2019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52700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12/12/2019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32262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12/12/2019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47658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5" r:id="rId1"/>
    <p:sldLayoutId id="2147483796" r:id="rId2"/>
    <p:sldLayoutId id="2147483797" r:id="rId3"/>
    <p:sldLayoutId id="2147483798" r:id="rId4"/>
    <p:sldLayoutId id="2147483799" r:id="rId5"/>
    <p:sldLayoutId id="2147483800" r:id="rId6"/>
    <p:sldLayoutId id="2147483801" r:id="rId7"/>
    <p:sldLayoutId id="2147483802" r:id="rId8"/>
    <p:sldLayoutId id="2147483803" r:id="rId9"/>
    <p:sldLayoutId id="2147483804" r:id="rId10"/>
    <p:sldLayoutId id="2147483805" r:id="rId11"/>
    <p:sldLayoutId id="2147483806" r:id="rId12"/>
    <p:sldLayoutId id="2147483807" r:id="rId13"/>
    <p:sldLayoutId id="2147483808" r:id="rId14"/>
    <p:sldLayoutId id="2147483809" r:id="rId15"/>
    <p:sldLayoutId id="2147483810" r:id="rId16"/>
    <p:sldLayoutId id="2147483811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C8FAC0B-AE3E-4C6F-8718-E946B13069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063" r="18582" b="1"/>
          <a:stretch/>
        </p:blipFill>
        <p:spPr>
          <a:xfrm>
            <a:off x="453302" y="443947"/>
            <a:ext cx="7625590" cy="58068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8FA2336-900D-4608-9495-B56DAAA02C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42851" y="676700"/>
            <a:ext cx="3331887" cy="4541592"/>
          </a:xfrm>
        </p:spPr>
        <p:txBody>
          <a:bodyPr anchor="ctr"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sz="3300" b="1" dirty="0">
                <a:solidFill>
                  <a:srgbClr val="002060"/>
                </a:solidFill>
              </a:rPr>
              <a:t>A software tool for evaluating clustering algorithms in data mining</a:t>
            </a:r>
            <a:endParaRPr lang="zh-CN" altLang="en-US" sz="3300" b="1" dirty="0">
              <a:solidFill>
                <a:srgbClr val="002060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686CD5-AB55-46CA-8461-94E86C7A71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72723" y="5545331"/>
            <a:ext cx="3202016" cy="649222"/>
          </a:xfrm>
          <a:noFill/>
        </p:spPr>
        <p:txBody>
          <a:bodyPr anchor="ctr">
            <a:normAutofit/>
          </a:bodyPr>
          <a:lstStyle/>
          <a:p>
            <a:r>
              <a:rPr lang="en-US" altLang="zh-CN" sz="2400" dirty="0">
                <a:solidFill>
                  <a:schemeClr val="tx1">
                    <a:alpha val="75000"/>
                  </a:schemeClr>
                </a:solidFill>
              </a:rPr>
              <a:t>Bin Xie</a:t>
            </a:r>
            <a:endParaRPr lang="zh-CN" altLang="en-US" sz="2400" dirty="0">
              <a:solidFill>
                <a:schemeClr val="tx1">
                  <a:alpha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03035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8EE44-B33C-4653-B0D0-8B861A8214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61" y="159026"/>
            <a:ext cx="11595652" cy="1431235"/>
          </a:xfrm>
        </p:spPr>
        <p:txBody>
          <a:bodyPr/>
          <a:lstStyle/>
          <a:p>
            <a:r>
              <a:rPr lang="en-US" altLang="zh-CN" dirty="0"/>
              <a:t>Comparing different algorithms</a:t>
            </a:r>
            <a:endParaRPr lang="zh-CN" altLang="en-US" dirty="0"/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67C92291-1BA2-4326-8F75-5C638AC6009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13583020"/>
              </p:ext>
            </p:extLst>
          </p:nvPr>
        </p:nvGraphicFramePr>
        <p:xfrm>
          <a:off x="1" y="1086678"/>
          <a:ext cx="12192000" cy="59586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8956">
                  <a:extLst>
                    <a:ext uri="{9D8B030D-6E8A-4147-A177-3AD203B41FA5}">
                      <a16:colId xmlns:a16="http://schemas.microsoft.com/office/drawing/2014/main" val="164444117"/>
                    </a:ext>
                  </a:extLst>
                </a:gridCol>
                <a:gridCol w="5181061">
                  <a:extLst>
                    <a:ext uri="{9D8B030D-6E8A-4147-A177-3AD203B41FA5}">
                      <a16:colId xmlns:a16="http://schemas.microsoft.com/office/drawing/2014/main" val="4285316542"/>
                    </a:ext>
                  </a:extLst>
                </a:gridCol>
                <a:gridCol w="5751983">
                  <a:extLst>
                    <a:ext uri="{9D8B030D-6E8A-4147-A177-3AD203B41FA5}">
                      <a16:colId xmlns:a16="http://schemas.microsoft.com/office/drawing/2014/main" val="3553984583"/>
                    </a:ext>
                  </a:extLst>
                </a:gridCol>
              </a:tblGrid>
              <a:tr h="651185"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Algorithms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Advantages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Disadvantages</a:t>
                      </a:r>
                      <a:endParaRPr lang="zh-CN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1939180"/>
                  </a:ext>
                </a:extLst>
              </a:tr>
              <a:tr h="1240278"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K-means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"/>
                      </a:pPr>
                      <a:r>
                        <a:rPr lang="en-GB" altLang="zh-CN" sz="1400" dirty="0">
                          <a:effectLst/>
                          <a:latin typeface="+mn-lt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simple and easy to learn </a:t>
                      </a:r>
                      <a:endParaRPr lang="zh-CN" altLang="zh-CN" sz="1400" dirty="0">
                        <a:effectLst/>
                        <a:latin typeface="+mn-lt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800"/>
                        </a:spcAft>
                        <a:buFont typeface="Wingdings" panose="05000000000000000000" pitchFamily="2" charset="2"/>
                        <a:buChar char=""/>
                      </a:pPr>
                      <a:r>
                        <a:rPr lang="en-GB" altLang="zh-CN" sz="1400" dirty="0">
                          <a:effectLst/>
                          <a:latin typeface="+mn-lt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fast and efficient </a:t>
                      </a:r>
                      <a:endParaRPr lang="zh-CN" altLang="zh-CN" sz="1400" dirty="0">
                        <a:effectLst/>
                        <a:latin typeface="+mn-lt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800"/>
                        </a:spcAft>
                        <a:buFont typeface="Wingdings" panose="05000000000000000000" pitchFamily="2" charset="2"/>
                        <a:buChar char=""/>
                      </a:pPr>
                      <a:r>
                        <a:rPr lang="en-GB" altLang="zh-CN" sz="1400" dirty="0">
                          <a:effectLst/>
                          <a:latin typeface="+mn-lt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When the data set are dense and spherical, and the difference between clusters is obvious, the algorithm performs very well</a:t>
                      </a:r>
                      <a:endParaRPr lang="zh-CN" altLang="zh-CN" sz="1400" dirty="0">
                        <a:effectLst/>
                        <a:latin typeface="+mn-lt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"/>
                      </a:pPr>
                      <a:r>
                        <a:rPr lang="en-GB" altLang="zh-CN" sz="1400" dirty="0">
                          <a:effectLst/>
                          <a:latin typeface="+mn-lt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Sensitive to the initial defined value  </a:t>
                      </a:r>
                      <a:endParaRPr lang="zh-CN" altLang="zh-CN" sz="1400" dirty="0">
                        <a:effectLst/>
                        <a:latin typeface="+mn-lt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"/>
                      </a:pPr>
                      <a:r>
                        <a:rPr lang="zh-CN" altLang="zh-CN" sz="1400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Only suitable for spherical shaped data</a:t>
                      </a:r>
                      <a:endParaRPr lang="en-US" altLang="zh-CN" sz="1400" dirty="0">
                        <a:effectLst/>
                        <a:latin typeface="+mn-lt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"/>
                      </a:pPr>
                      <a:r>
                        <a:rPr lang="en-GB" altLang="zh-CN" sz="1400" dirty="0">
                          <a:effectLst/>
                          <a:latin typeface="+mn-lt"/>
                          <a:ea typeface="等线" panose="02010600030101010101" pitchFamily="2" charset="-122"/>
                        </a:rPr>
                        <a:t>Sensitive to outliers and noise points.</a:t>
                      </a:r>
                      <a:endParaRPr lang="zh-CN" altLang="en-US" sz="14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4771719"/>
                  </a:ext>
                </a:extLst>
              </a:tr>
              <a:tr h="811067"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DBSCAN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GB" altLang="zh-CN" sz="1400" dirty="0">
                          <a:effectLst/>
                          <a:latin typeface="+mn-lt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No need to set k-value </a:t>
                      </a:r>
                      <a:endParaRPr lang="zh-CN" altLang="zh-CN" sz="1400" dirty="0">
                        <a:effectLst/>
                        <a:latin typeface="+mn-lt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GB" altLang="zh-CN" sz="1400" dirty="0">
                          <a:effectLst/>
                          <a:latin typeface="+mn-lt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Can find clusters of arbitrary shapes </a:t>
                      </a:r>
                      <a:endParaRPr lang="zh-CN" altLang="zh-CN" sz="1400" dirty="0">
                        <a:effectLst/>
                        <a:latin typeface="+mn-lt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GB" altLang="zh-CN" sz="1400" dirty="0">
                          <a:effectLst/>
                          <a:latin typeface="+mn-lt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Can find outliers   </a:t>
                      </a:r>
                      <a:endParaRPr lang="en-US" altLang="zh-CN" sz="1400" dirty="0">
                        <a:effectLst/>
                        <a:latin typeface="+mn-lt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GB" altLang="zh-CN" sz="1400" dirty="0">
                          <a:effectLst/>
                          <a:latin typeface="+mn-lt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 not sensitive to noise in the data set. </a:t>
                      </a:r>
                      <a:endParaRPr lang="en-US" altLang="zh-CN" sz="1400" dirty="0">
                        <a:effectLst/>
                        <a:latin typeface="+mn-lt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GB" altLang="zh-CN" sz="1400" dirty="0">
                          <a:effectLst/>
                          <a:latin typeface="+mn-lt"/>
                          <a:ea typeface="等线" panose="02010600030101010101" pitchFamily="2" charset="-122"/>
                        </a:rPr>
                        <a:t>Performs well when data set is dense </a:t>
                      </a:r>
                      <a:endParaRPr lang="zh-CN" altLang="en-US" sz="14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zh-CN" sz="1400" dirty="0">
                        <a:effectLst/>
                        <a:latin typeface="+mn-lt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GB" sz="1400" dirty="0">
                          <a:effectLst/>
                          <a:latin typeface="+mn-lt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Doesn’t perform well when the density of the data set is uneven and the distances between clusters are big</a:t>
                      </a:r>
                      <a:r>
                        <a:rPr lang="zh-CN" altLang="en-US" sz="1400" dirty="0">
                          <a:effectLst/>
                          <a:latin typeface="+mn-lt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，</a:t>
                      </a:r>
                      <a:r>
                        <a:rPr lang="en-GB" sz="1400" dirty="0">
                          <a:effectLst/>
                          <a:latin typeface="+mn-lt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Need to adjust the Eps and </a:t>
                      </a:r>
                      <a:r>
                        <a:rPr lang="en-GB" sz="1400" dirty="0" err="1">
                          <a:effectLst/>
                          <a:latin typeface="+mn-lt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MinPts</a:t>
                      </a:r>
                      <a:r>
                        <a:rPr lang="en-GB" sz="1400" dirty="0">
                          <a:effectLst/>
                          <a:latin typeface="+mn-lt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 values </a:t>
                      </a:r>
                      <a:endParaRPr lang="zh-CN" sz="1400" dirty="0">
                        <a:effectLst/>
                        <a:latin typeface="+mn-lt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GB" sz="1400" dirty="0">
                          <a:effectLst/>
                          <a:latin typeface="+mn-lt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 one set of parameters is used for the entire data set, can’t handle clusters with different densities or nested clusters in the dataset </a:t>
                      </a:r>
                      <a:endParaRPr lang="zh-CN" sz="1400" dirty="0">
                        <a:effectLst/>
                        <a:latin typeface="+mn-lt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GB" sz="1400" dirty="0">
                          <a:effectLst/>
                          <a:latin typeface="+mn-lt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filtering noise points out could lead to incomplete result</a:t>
                      </a:r>
                      <a:endParaRPr lang="zh-CN" sz="1400" dirty="0">
                        <a:effectLst/>
                        <a:latin typeface="+mn-lt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54641926"/>
                  </a:ext>
                </a:extLst>
              </a:tr>
              <a:tr h="1240278"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Agglomerative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GB" altLang="zh-CN" sz="1400" dirty="0">
                          <a:effectLst/>
                          <a:latin typeface="+mn-lt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All proximities are measured globally, which leads to globally optimal solution </a:t>
                      </a:r>
                      <a:endParaRPr lang="en-US" altLang="zh-CN" sz="1400" dirty="0">
                        <a:effectLst/>
                        <a:latin typeface="+mn-lt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zh-CN" altLang="zh-CN" sz="14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not sensitive to the choice of distance metrics</a:t>
                      </a:r>
                      <a:endParaRPr lang="zh-CN" altLang="en-US" sz="14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GB" altLang="zh-CN" sz="1400" dirty="0">
                          <a:effectLst/>
                          <a:latin typeface="+mn-lt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Computational complexity is too high</a:t>
                      </a:r>
                      <a:endParaRPr lang="zh-CN" altLang="zh-CN" sz="1400" dirty="0">
                        <a:effectLst/>
                        <a:latin typeface="+mn-lt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GB" altLang="zh-CN" sz="1400" dirty="0">
                          <a:effectLst/>
                          <a:latin typeface="+mn-lt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disadvantage in time complexity </a:t>
                      </a:r>
                      <a:endParaRPr lang="zh-CN" altLang="zh-CN" sz="1400" dirty="0">
                        <a:effectLst/>
                        <a:latin typeface="+mn-lt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GB" altLang="zh-CN" sz="1400" dirty="0">
                          <a:effectLst/>
                          <a:latin typeface="+mn-lt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requires big memory and computational resources </a:t>
                      </a:r>
                      <a:endParaRPr lang="zh-CN" altLang="zh-CN" sz="1400" dirty="0">
                        <a:effectLst/>
                        <a:latin typeface="+mn-lt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676438"/>
                  </a:ext>
                </a:extLst>
              </a:tr>
              <a:tr h="1240278"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GMM/EM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GB" altLang="zh-CN" sz="1400" dirty="0">
                          <a:effectLst/>
                          <a:latin typeface="+mn-lt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 flexible, can assume that the data points are Gaussian distributed </a:t>
                      </a:r>
                      <a:endParaRPr lang="zh-CN" altLang="zh-CN" sz="1400" dirty="0">
                        <a:effectLst/>
                        <a:latin typeface="+mn-lt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GB" altLang="zh-CN" sz="1400" dirty="0">
                          <a:effectLst/>
                          <a:latin typeface="+mn-lt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can take any elliptical shape, rather than being limited to circles.</a:t>
                      </a:r>
                      <a:endParaRPr lang="en-US" altLang="zh-CN" sz="1400" dirty="0">
                        <a:effectLst/>
                        <a:latin typeface="+mn-lt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GB" altLang="zh-CN" sz="1400" dirty="0">
                          <a:effectLst/>
                          <a:latin typeface="+mn-lt"/>
                          <a:ea typeface="等线" panose="02010600030101010101" pitchFamily="2" charset="-122"/>
                        </a:rPr>
                        <a:t>Each data point can have multiple clusters, good for </a:t>
                      </a:r>
                      <a:r>
                        <a:rPr lang="en-US" altLang="zh-CN" sz="1400" dirty="0">
                          <a:effectLst/>
                          <a:latin typeface="+mn-lt"/>
                          <a:ea typeface="等线" panose="02010600030101010101" pitchFamily="2" charset="-122"/>
                        </a:rPr>
                        <a:t>data points located in two overlapping clusters, </a:t>
                      </a:r>
                      <a:endParaRPr lang="zh-CN" altLang="en-US" sz="14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zh-CN" sz="1400" dirty="0">
                        <a:effectLst/>
                        <a:latin typeface="+mn-lt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GB" sz="1400" dirty="0">
                          <a:effectLst/>
                          <a:latin typeface="+mn-lt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Difficult to learn the algorithm </a:t>
                      </a:r>
                      <a:endParaRPr lang="zh-CN" sz="1400" dirty="0">
                        <a:effectLst/>
                        <a:latin typeface="+mn-lt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zh-CN" sz="1400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Sensitive to initialized value </a:t>
                      </a:r>
                      <a:endParaRPr lang="zh-CN" sz="1400" dirty="0">
                        <a:effectLst/>
                        <a:latin typeface="+mn-lt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zh-CN" sz="1400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Complex calculations, slow convergence</a:t>
                      </a:r>
                      <a:endParaRPr lang="zh-CN" sz="1400" dirty="0">
                        <a:effectLst/>
                        <a:latin typeface="+mn-lt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428565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851487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A10A1-291D-4FF2-8A96-4348EABA5D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548" y="132523"/>
            <a:ext cx="11701669" cy="1391478"/>
          </a:xfrm>
        </p:spPr>
        <p:txBody>
          <a:bodyPr/>
          <a:lstStyle/>
          <a:p>
            <a:r>
              <a:rPr lang="en-US" altLang="zh-CN" dirty="0"/>
              <a:t>performance evaluation metrics</a:t>
            </a:r>
            <a:endParaRPr lang="zh-CN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3F075C-8AE8-40B0-A8BE-0E143B932A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1548" y="1245704"/>
            <a:ext cx="8057321" cy="5479774"/>
          </a:xfrm>
        </p:spPr>
        <p:txBody>
          <a:bodyPr>
            <a:normAutofit lnSpcReduction="10000"/>
          </a:bodyPr>
          <a:lstStyle/>
          <a:p>
            <a:r>
              <a:rPr lang="en-US" altLang="zh-CN" sz="2000" dirty="0"/>
              <a:t>Good-quality clusters are:</a:t>
            </a:r>
          </a:p>
          <a:p>
            <a:pPr marL="0" indent="0">
              <a:buNone/>
            </a:pPr>
            <a:r>
              <a:rPr lang="en-US" altLang="zh-CN" sz="2000" kern="0" dirty="0">
                <a:solidFill>
                  <a:srgbClr val="000000"/>
                </a:solidFill>
                <a:latin typeface="Arial" panose="020B0604020202020204"/>
              </a:rPr>
              <a:t>-High-level </a:t>
            </a:r>
            <a:r>
              <a:rPr lang="en-US" altLang="zh-CN" sz="2000" b="1" kern="0" dirty="0">
                <a:solidFill>
                  <a:srgbClr val="FFC000"/>
                </a:solidFill>
                <a:latin typeface="Arial" panose="020B0604020202020204"/>
              </a:rPr>
              <a:t>similarity within a cluster</a:t>
            </a:r>
          </a:p>
          <a:p>
            <a:pPr marL="0" indent="0">
              <a:buNone/>
            </a:pPr>
            <a:r>
              <a:rPr lang="en-US" altLang="zh-CN" sz="2000" kern="0" dirty="0">
                <a:solidFill>
                  <a:srgbClr val="000000"/>
                </a:solidFill>
                <a:latin typeface="Arial" panose="020B0604020202020204"/>
              </a:rPr>
              <a:t>-High-level </a:t>
            </a:r>
            <a:r>
              <a:rPr lang="en-US" altLang="zh-CN" sz="2000" b="1" kern="0" dirty="0">
                <a:solidFill>
                  <a:srgbClr val="00B0F0"/>
                </a:solidFill>
                <a:latin typeface="Arial" panose="020B0604020202020204"/>
              </a:rPr>
              <a:t>dissimilarity between clusters</a:t>
            </a:r>
          </a:p>
          <a:p>
            <a:pPr marL="0" indent="0">
              <a:buNone/>
            </a:pPr>
            <a:endParaRPr lang="en-US" altLang="zh-CN" sz="2000" kern="0" dirty="0">
              <a:solidFill>
                <a:srgbClr val="00B0F0"/>
              </a:solidFill>
              <a:latin typeface="Arial" panose="020B0604020202020204"/>
            </a:endParaRPr>
          </a:p>
          <a:p>
            <a:r>
              <a:rPr lang="en-US" altLang="zh-CN" sz="2000" kern="0" dirty="0">
                <a:latin typeface="Arial" panose="020B0604020202020204"/>
              </a:rPr>
              <a:t>Measuring metrics</a:t>
            </a:r>
          </a:p>
          <a:p>
            <a:pPr marL="642728" lvl="1" indent="-349977" fontAlgn="base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70000"/>
              <a:buFontTx/>
              <a:buChar char="•"/>
            </a:pPr>
            <a:r>
              <a:rPr lang="en-GB" altLang="zh-CN" kern="0" dirty="0">
                <a:solidFill>
                  <a:srgbClr val="000000"/>
                </a:solidFill>
                <a:highlight>
                  <a:srgbClr val="FFFF00"/>
                </a:highlight>
                <a:latin typeface="Arial" panose="020B0604020202020204"/>
                <a:ea typeface="Arial Unicode MS" pitchFamily="34" charset="-128"/>
                <a:cs typeface="Arial Unicode MS" pitchFamily="34" charset="-128"/>
              </a:rPr>
              <a:t>Cohesion</a:t>
            </a:r>
            <a:r>
              <a:rPr lang="en-GB" altLang="zh-CN" kern="0" dirty="0">
                <a:solidFill>
                  <a:srgbClr val="000000"/>
                </a:solidFill>
                <a:latin typeface="Arial" panose="020B0604020202020204"/>
                <a:ea typeface="Arial Unicode MS" pitchFamily="34" charset="-128"/>
                <a:cs typeface="Arial Unicode MS" pitchFamily="34" charset="-128"/>
              </a:rPr>
              <a:t>: sum of squared errors (SSE), and sum of SSEs for all clusters (</a:t>
            </a:r>
            <a:r>
              <a:rPr lang="en-GB" altLang="zh-CN" kern="0" dirty="0">
                <a:solidFill>
                  <a:srgbClr val="000000"/>
                </a:solidFill>
                <a:highlight>
                  <a:srgbClr val="FFFF00"/>
                </a:highlight>
                <a:latin typeface="Arial" panose="020B0604020202020204"/>
                <a:ea typeface="Arial Unicode MS" pitchFamily="34" charset="-128"/>
                <a:cs typeface="Arial Unicode MS" pitchFamily="34" charset="-128"/>
              </a:rPr>
              <a:t>WC</a:t>
            </a:r>
            <a:r>
              <a:rPr lang="en-GB" altLang="zh-CN" kern="0" dirty="0">
                <a:solidFill>
                  <a:srgbClr val="000000"/>
                </a:solidFill>
                <a:latin typeface="Arial" panose="020B0604020202020204"/>
                <a:ea typeface="Arial Unicode MS" pitchFamily="34" charset="-128"/>
                <a:cs typeface="Arial Unicode MS" pitchFamily="34" charset="-128"/>
              </a:rPr>
              <a:t>):</a:t>
            </a:r>
          </a:p>
          <a:p>
            <a:pPr marL="642728" lvl="1" indent="-349977" fontAlgn="base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70000"/>
              <a:buFontTx/>
              <a:buChar char="•"/>
            </a:pPr>
            <a:endParaRPr lang="en-GB" altLang="zh-CN" kern="0" dirty="0">
              <a:solidFill>
                <a:srgbClr val="000000"/>
              </a:solidFill>
              <a:latin typeface="Arial" panose="020B0604020202020204"/>
              <a:ea typeface="Arial Unicode MS" pitchFamily="34" charset="-128"/>
              <a:cs typeface="Arial Unicode MS" pitchFamily="34" charset="-128"/>
            </a:endParaRPr>
          </a:p>
          <a:p>
            <a:pPr marL="642728" lvl="1" indent="-349977" fontAlgn="base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70000"/>
              <a:buFontTx/>
              <a:buChar char="•"/>
            </a:pPr>
            <a:endParaRPr lang="en-GB" altLang="zh-CN" kern="0" dirty="0">
              <a:solidFill>
                <a:srgbClr val="000000"/>
              </a:solidFill>
              <a:latin typeface="Arial" panose="020B0604020202020204"/>
              <a:ea typeface="Arial Unicode MS" pitchFamily="34" charset="-128"/>
              <a:cs typeface="Arial Unicode MS" pitchFamily="34" charset="-128"/>
            </a:endParaRPr>
          </a:p>
          <a:p>
            <a:pPr marL="642728" lvl="1" indent="-349977" fontAlgn="base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70000"/>
              <a:buFontTx/>
              <a:buChar char="•"/>
            </a:pPr>
            <a:r>
              <a:rPr lang="en-GB" altLang="zh-CN" kern="0" dirty="0">
                <a:solidFill>
                  <a:srgbClr val="000000"/>
                </a:solidFill>
                <a:highlight>
                  <a:srgbClr val="00FFFF"/>
                </a:highlight>
                <a:latin typeface="Arial" panose="020B0604020202020204"/>
                <a:ea typeface="Arial Unicode MS" pitchFamily="34" charset="-128"/>
                <a:cs typeface="Arial Unicode MS" pitchFamily="34" charset="-128"/>
              </a:rPr>
              <a:t>Separation</a:t>
            </a:r>
            <a:r>
              <a:rPr lang="en-GB" altLang="zh-CN" kern="0" dirty="0">
                <a:solidFill>
                  <a:srgbClr val="000000"/>
                </a:solidFill>
                <a:latin typeface="Arial" panose="020B0604020202020204"/>
                <a:ea typeface="Arial Unicode MS" pitchFamily="34" charset="-128"/>
                <a:cs typeface="Arial Unicode MS" pitchFamily="34" charset="-128"/>
              </a:rPr>
              <a:t>: sum of distances between clusters (</a:t>
            </a:r>
            <a:r>
              <a:rPr lang="en-GB" altLang="zh-CN" kern="0" dirty="0">
                <a:solidFill>
                  <a:srgbClr val="000000"/>
                </a:solidFill>
                <a:highlight>
                  <a:srgbClr val="00FFFF"/>
                </a:highlight>
                <a:latin typeface="Arial" panose="020B0604020202020204"/>
                <a:ea typeface="Arial Unicode MS" pitchFamily="34" charset="-128"/>
                <a:cs typeface="Arial Unicode MS" pitchFamily="34" charset="-128"/>
              </a:rPr>
              <a:t>BC</a:t>
            </a:r>
            <a:r>
              <a:rPr lang="en-GB" altLang="zh-CN" kern="0" dirty="0">
                <a:solidFill>
                  <a:srgbClr val="000000"/>
                </a:solidFill>
                <a:latin typeface="Arial" panose="020B0604020202020204"/>
                <a:ea typeface="Arial Unicode MS" pitchFamily="34" charset="-128"/>
                <a:cs typeface="Arial Unicode MS" pitchFamily="34" charset="-128"/>
              </a:rPr>
              <a:t>)</a:t>
            </a:r>
          </a:p>
          <a:p>
            <a:pPr marL="642728" lvl="1" indent="-349977" fontAlgn="base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70000"/>
              <a:buFontTx/>
              <a:buChar char="•"/>
            </a:pPr>
            <a:endParaRPr lang="en-GB" altLang="zh-CN" kern="0" dirty="0">
              <a:solidFill>
                <a:srgbClr val="000000"/>
              </a:solidFill>
              <a:latin typeface="Arial" panose="020B0604020202020204"/>
              <a:ea typeface="Arial Unicode MS" pitchFamily="34" charset="-128"/>
              <a:cs typeface="Arial Unicode MS" pitchFamily="34" charset="-128"/>
            </a:endParaRPr>
          </a:p>
          <a:p>
            <a:pPr marL="642728" lvl="1" indent="-349977" fontAlgn="base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70000"/>
              <a:buFontTx/>
              <a:buChar char="•"/>
            </a:pPr>
            <a:endParaRPr lang="en-GB" altLang="zh-CN" kern="0" dirty="0">
              <a:solidFill>
                <a:srgbClr val="000000"/>
              </a:solidFill>
              <a:latin typeface="Arial" panose="020B0604020202020204"/>
              <a:ea typeface="Arial Unicode MS" pitchFamily="34" charset="-128"/>
              <a:cs typeface="Arial Unicode MS" pitchFamily="34" charset="-128"/>
            </a:endParaRPr>
          </a:p>
          <a:p>
            <a:pPr marL="642728" lvl="1" indent="-349977" fontAlgn="base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70000"/>
              <a:buFontTx/>
              <a:buChar char="•"/>
            </a:pPr>
            <a:r>
              <a:rPr lang="en-GB" altLang="zh-CN" kern="0" dirty="0">
                <a:solidFill>
                  <a:srgbClr val="000000"/>
                </a:solidFill>
                <a:latin typeface="Arial" panose="020B0604020202020204"/>
                <a:ea typeface="Arial Unicode MS" pitchFamily="34" charset="-128"/>
                <a:cs typeface="Arial Unicode MS" pitchFamily="34" charset="-128"/>
              </a:rPr>
              <a:t>Combining the cohesion and separation, the ratio </a:t>
            </a:r>
            <a:r>
              <a:rPr lang="en-GB" altLang="zh-CN" kern="0" dirty="0">
                <a:solidFill>
                  <a:srgbClr val="000000"/>
                </a:solidFill>
                <a:highlight>
                  <a:srgbClr val="FF0000"/>
                </a:highlight>
                <a:latin typeface="Arial" panose="020B0604020202020204"/>
                <a:ea typeface="Arial Unicode MS" pitchFamily="34" charset="-128"/>
                <a:cs typeface="Arial Unicode MS" pitchFamily="34" charset="-128"/>
              </a:rPr>
              <a:t>BC/WC </a:t>
            </a:r>
            <a:r>
              <a:rPr lang="en-GB" altLang="zh-CN" kern="0" dirty="0">
                <a:solidFill>
                  <a:srgbClr val="000000"/>
                </a:solidFill>
                <a:latin typeface="Arial" panose="020B0604020202020204"/>
                <a:ea typeface="Arial Unicode MS" pitchFamily="34" charset="-128"/>
                <a:cs typeface="Arial Unicode MS" pitchFamily="34" charset="-128"/>
              </a:rPr>
              <a:t>is a good indicator of </a:t>
            </a:r>
            <a:r>
              <a:rPr lang="en-GB" altLang="zh-CN" kern="0" dirty="0">
                <a:solidFill>
                  <a:srgbClr val="000000"/>
                </a:solidFill>
                <a:highlight>
                  <a:srgbClr val="FF0000"/>
                </a:highlight>
                <a:latin typeface="Arial" panose="020B0604020202020204"/>
                <a:ea typeface="Arial Unicode MS" pitchFamily="34" charset="-128"/>
                <a:cs typeface="Arial Unicode MS" pitchFamily="34" charset="-128"/>
              </a:rPr>
              <a:t>overall quality</a:t>
            </a:r>
            <a:r>
              <a:rPr lang="en-GB" altLang="zh-CN" kern="0" dirty="0">
                <a:solidFill>
                  <a:srgbClr val="000000"/>
                </a:solidFill>
                <a:latin typeface="Arial" panose="020B0604020202020204"/>
                <a:ea typeface="Arial Unicode MS" pitchFamily="34" charset="-128"/>
                <a:cs typeface="Arial Unicode MS" pitchFamily="34" charset="-128"/>
              </a:rPr>
              <a:t>. </a:t>
            </a:r>
          </a:p>
          <a:p>
            <a:endParaRPr lang="zh-CN"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47D0F1-7DBA-4921-9DC4-5ACB7A613C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7461" y="3185586"/>
            <a:ext cx="1524000" cy="6261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180CB3C-DC7D-4EB6-83EF-2C0400EBE3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2117" y="4582971"/>
            <a:ext cx="2066723" cy="63403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808197F-90E7-4253-8437-4AC81A37D0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14897" y="5788452"/>
            <a:ext cx="829128" cy="62184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83BA7CC-8C72-46A1-8CCB-531F2A0C2F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76123" y="1784269"/>
            <a:ext cx="2389839" cy="62184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C5038FE-F470-42DE-8390-46B347D00D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76580" y="895263"/>
            <a:ext cx="1676634" cy="628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3949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8D03B107-DC50-45FF-9516-3DA98FB85233}"/>
              </a:ext>
            </a:extLst>
          </p:cNvPr>
          <p:cNvSpPr/>
          <p:nvPr/>
        </p:nvSpPr>
        <p:spPr>
          <a:xfrm>
            <a:off x="463826" y="4028181"/>
            <a:ext cx="1643270" cy="2077492"/>
          </a:xfrm>
          <a:prstGeom prst="roundRect">
            <a:avLst/>
          </a:prstGeom>
          <a:ln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195624-0A09-41B4-A83A-7B7643F6D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783" y="0"/>
            <a:ext cx="11900452" cy="1066799"/>
          </a:xfrm>
        </p:spPr>
        <p:txBody>
          <a:bodyPr>
            <a:normAutofit/>
          </a:bodyPr>
          <a:lstStyle/>
          <a:p>
            <a:r>
              <a:rPr lang="en-US" altLang="zh-CN" sz="2400" b="1" dirty="0"/>
              <a:t>Functions in my software :</a:t>
            </a:r>
            <a:endParaRPr lang="zh-CN" altLang="en-US" sz="2400" b="1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CCFC327-052F-4BA4-9D0E-DE2AAF8AAA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752" y="1080052"/>
            <a:ext cx="9082239" cy="566530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B5D0836-07E6-4A98-882E-29D2EF443394}"/>
              </a:ext>
            </a:extLst>
          </p:cNvPr>
          <p:cNvSpPr/>
          <p:nvPr/>
        </p:nvSpPr>
        <p:spPr>
          <a:xfrm>
            <a:off x="9064488" y="2320021"/>
            <a:ext cx="2769704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/>
              <a:t>Upload data files as input</a:t>
            </a:r>
          </a:p>
          <a:p>
            <a:endParaRPr lang="en-US" altLang="zh-C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/>
              <a:t>choose different clustering algorithms &amp; similarity measure functions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/>
              <a:t>Set parameters for different algorithms</a:t>
            </a:r>
          </a:p>
        </p:txBody>
      </p:sp>
      <p:cxnSp>
        <p:nvCxnSpPr>
          <p:cNvPr id="9" name="Connector: Curved 8">
            <a:extLst>
              <a:ext uri="{FF2B5EF4-FFF2-40B4-BE49-F238E27FC236}">
                <a16:creationId xmlns:a16="http://schemas.microsoft.com/office/drawing/2014/main" id="{9F42FC19-EE6A-47AC-A091-F2C0D95A7247}"/>
              </a:ext>
            </a:extLst>
          </p:cNvPr>
          <p:cNvCxnSpPr>
            <a:cxnSpLocks/>
          </p:cNvCxnSpPr>
          <p:nvPr/>
        </p:nvCxnSpPr>
        <p:spPr>
          <a:xfrm rot="10800000" flipV="1">
            <a:off x="6745358" y="2531164"/>
            <a:ext cx="2319133" cy="178178"/>
          </a:xfrm>
          <a:prstGeom prst="curvedConnector3">
            <a:avLst/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C74D864-5237-4695-A5A3-FD7A1484759E}"/>
              </a:ext>
            </a:extLst>
          </p:cNvPr>
          <p:cNvSpPr/>
          <p:nvPr/>
        </p:nvSpPr>
        <p:spPr>
          <a:xfrm>
            <a:off x="463826" y="4028180"/>
            <a:ext cx="1654590" cy="2173838"/>
          </a:xfrm>
          <a:prstGeom prst="round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C199C22-753D-470A-BDE0-2AF67D9F2B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192" y="4009180"/>
            <a:ext cx="1919248" cy="2192838"/>
          </a:xfrm>
          <a:prstGeom prst="rect">
            <a:avLst/>
          </a:prstGeom>
        </p:spPr>
      </p:pic>
      <p:cxnSp>
        <p:nvCxnSpPr>
          <p:cNvPr id="33" name="Connector: Curved 32">
            <a:extLst>
              <a:ext uri="{FF2B5EF4-FFF2-40B4-BE49-F238E27FC236}">
                <a16:creationId xmlns:a16="http://schemas.microsoft.com/office/drawing/2014/main" id="{FE9EBA00-EBF4-4E67-B4CB-DDF6D5D3200C}"/>
              </a:ext>
            </a:extLst>
          </p:cNvPr>
          <p:cNvCxnSpPr>
            <a:cxnSpLocks/>
          </p:cNvCxnSpPr>
          <p:nvPr/>
        </p:nvCxnSpPr>
        <p:spPr>
          <a:xfrm rot="10800000" flipV="1">
            <a:off x="2118417" y="3428998"/>
            <a:ext cx="6972577" cy="599181"/>
          </a:xfrm>
          <a:prstGeom prst="curvedConnector3">
            <a:avLst>
              <a:gd name="adj1" fmla="val 50000"/>
            </a:avLst>
          </a:prstGeom>
          <a:ln w="28575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5C15BCD1-0B01-4C42-842A-51939FEEDE41}"/>
              </a:ext>
            </a:extLst>
          </p:cNvPr>
          <p:cNvSpPr/>
          <p:nvPr/>
        </p:nvSpPr>
        <p:spPr>
          <a:xfrm>
            <a:off x="4373216" y="4028180"/>
            <a:ext cx="3876455" cy="1749767"/>
          </a:xfrm>
          <a:prstGeom prst="round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8" name="Connector: Curved 37">
            <a:extLst>
              <a:ext uri="{FF2B5EF4-FFF2-40B4-BE49-F238E27FC236}">
                <a16:creationId xmlns:a16="http://schemas.microsoft.com/office/drawing/2014/main" id="{DC9E9640-4CAE-4434-8431-65F6DCDE5B65}"/>
              </a:ext>
            </a:extLst>
          </p:cNvPr>
          <p:cNvCxnSpPr>
            <a:cxnSpLocks/>
          </p:cNvCxnSpPr>
          <p:nvPr/>
        </p:nvCxnSpPr>
        <p:spPr>
          <a:xfrm rot="10800000">
            <a:off x="8276175" y="4876561"/>
            <a:ext cx="894331" cy="79393"/>
          </a:xfrm>
          <a:prstGeom prst="curvedConnector3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14043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30C1F2E-82D8-4FA6-BC28-27A648562E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471489"/>
            <a:ext cx="8594744" cy="625792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133D036-BE49-47FC-950E-3B887F7C3D83}"/>
              </a:ext>
            </a:extLst>
          </p:cNvPr>
          <p:cNvSpPr/>
          <p:nvPr/>
        </p:nvSpPr>
        <p:spPr>
          <a:xfrm>
            <a:off x="8913538" y="1399848"/>
            <a:ext cx="3119436" cy="5324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/>
              <a:t>Quality measures for cluster result which has centroids that can be used for calculation</a:t>
            </a:r>
          </a:p>
          <a:p>
            <a:r>
              <a:rPr lang="en-US" altLang="zh-CN" sz="2000" dirty="0"/>
              <a:t>  - e.g. K-means, GMM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/>
              <a:t>Display the total number of clusters for each clustering result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/>
              <a:t>Show the cluster results in scatter plot diagram </a:t>
            </a:r>
          </a:p>
          <a:p>
            <a:endParaRPr lang="en-US" altLang="zh-CN" sz="2000" dirty="0"/>
          </a:p>
          <a:p>
            <a:endParaRPr lang="en-US" altLang="zh-C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000" dirty="0"/>
          </a:p>
        </p:txBody>
      </p:sp>
      <p:cxnSp>
        <p:nvCxnSpPr>
          <p:cNvPr id="7" name="Connector: Curved 6">
            <a:extLst>
              <a:ext uri="{FF2B5EF4-FFF2-40B4-BE49-F238E27FC236}">
                <a16:creationId xmlns:a16="http://schemas.microsoft.com/office/drawing/2014/main" id="{5D11BEFF-CC7A-4983-8434-D5D7CFAC68DC}"/>
              </a:ext>
            </a:extLst>
          </p:cNvPr>
          <p:cNvCxnSpPr/>
          <p:nvPr/>
        </p:nvCxnSpPr>
        <p:spPr>
          <a:xfrm rot="10800000">
            <a:off x="8163340" y="3723861"/>
            <a:ext cx="750199" cy="12700"/>
          </a:xfrm>
          <a:prstGeom prst="curvedConnector3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Connector: Curved 8">
            <a:extLst>
              <a:ext uri="{FF2B5EF4-FFF2-40B4-BE49-F238E27FC236}">
                <a16:creationId xmlns:a16="http://schemas.microsoft.com/office/drawing/2014/main" id="{7FE3DCFB-30CE-430B-86A0-780C8AAA7FF5}"/>
              </a:ext>
            </a:extLst>
          </p:cNvPr>
          <p:cNvCxnSpPr/>
          <p:nvPr/>
        </p:nvCxnSpPr>
        <p:spPr>
          <a:xfrm rot="10800000" flipV="1">
            <a:off x="6175885" y="5247860"/>
            <a:ext cx="2737652" cy="543339"/>
          </a:xfrm>
          <a:prstGeom prst="curved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EDC49861-A391-408E-93B3-D5560835F949}"/>
              </a:ext>
            </a:extLst>
          </p:cNvPr>
          <p:cNvSpPr/>
          <p:nvPr/>
        </p:nvSpPr>
        <p:spPr>
          <a:xfrm>
            <a:off x="159026" y="1205948"/>
            <a:ext cx="7315200" cy="649356"/>
          </a:xfrm>
          <a:prstGeom prst="round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2" name="Connector: Curved 11">
            <a:extLst>
              <a:ext uri="{FF2B5EF4-FFF2-40B4-BE49-F238E27FC236}">
                <a16:creationId xmlns:a16="http://schemas.microsoft.com/office/drawing/2014/main" id="{73C50479-2B70-459E-886D-74CD5AE8AD8A}"/>
              </a:ext>
            </a:extLst>
          </p:cNvPr>
          <p:cNvCxnSpPr/>
          <p:nvPr/>
        </p:nvCxnSpPr>
        <p:spPr>
          <a:xfrm rot="10800000">
            <a:off x="7474227" y="1497497"/>
            <a:ext cx="1439311" cy="106017"/>
          </a:xfrm>
          <a:prstGeom prst="curvedConnector3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79761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701043-E667-423A-AC12-D70A805E5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099235" cy="543339"/>
          </a:xfrm>
        </p:spPr>
        <p:txBody>
          <a:bodyPr>
            <a:normAutofit/>
          </a:bodyPr>
          <a:lstStyle/>
          <a:p>
            <a:r>
              <a:rPr lang="en-US" altLang="zh-CN" sz="2000" b="1" dirty="0"/>
              <a:t>Result displaying for </a:t>
            </a:r>
            <a:r>
              <a:rPr lang="en-US" altLang="zh-CN" sz="2000" b="1" dirty="0" err="1"/>
              <a:t>dbscan</a:t>
            </a:r>
            <a:endParaRPr lang="zh-CN" altLang="en-US" sz="2000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6E18507-51AB-4F70-9975-D352A58C2AE1}"/>
              </a:ext>
            </a:extLst>
          </p:cNvPr>
          <p:cNvSpPr/>
          <p:nvPr/>
        </p:nvSpPr>
        <p:spPr>
          <a:xfrm>
            <a:off x="8759687" y="1303539"/>
            <a:ext cx="2902226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sz="2400" dirty="0"/>
              <a:t>Display the number of points in each cluster </a:t>
            </a:r>
          </a:p>
          <a:p>
            <a:endParaRPr lang="en-US" altLang="zh-CN" sz="2400" dirty="0"/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zh-CN" sz="2400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sz="2400" dirty="0"/>
              <a:t>Store the noise points in a default cluster</a:t>
            </a:r>
            <a:endParaRPr lang="zh-CN" altLang="en-US" sz="2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2C9FF6A-E64F-405E-B7B1-D18564406D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65" y="519924"/>
            <a:ext cx="8507896" cy="6307081"/>
          </a:xfrm>
          <a:prstGeom prst="rect">
            <a:avLst/>
          </a:prstGeom>
        </p:spPr>
      </p:pic>
      <p:cxnSp>
        <p:nvCxnSpPr>
          <p:cNvPr id="10" name="Connector: Curved 9">
            <a:extLst>
              <a:ext uri="{FF2B5EF4-FFF2-40B4-BE49-F238E27FC236}">
                <a16:creationId xmlns:a16="http://schemas.microsoft.com/office/drawing/2014/main" id="{4A2A3C6A-82A6-4942-95D2-59E750512ABB}"/>
              </a:ext>
            </a:extLst>
          </p:cNvPr>
          <p:cNvCxnSpPr>
            <a:cxnSpLocks/>
          </p:cNvCxnSpPr>
          <p:nvPr/>
        </p:nvCxnSpPr>
        <p:spPr>
          <a:xfrm rot="10800000">
            <a:off x="7394714" y="2292627"/>
            <a:ext cx="1457739" cy="1020417"/>
          </a:xfrm>
          <a:prstGeom prst="curvedConnector3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Curved 13">
            <a:extLst>
              <a:ext uri="{FF2B5EF4-FFF2-40B4-BE49-F238E27FC236}">
                <a16:creationId xmlns:a16="http://schemas.microsoft.com/office/drawing/2014/main" id="{E074314E-EA1A-4520-9105-A00C72EC0FB2}"/>
              </a:ext>
            </a:extLst>
          </p:cNvPr>
          <p:cNvCxnSpPr/>
          <p:nvPr/>
        </p:nvCxnSpPr>
        <p:spPr>
          <a:xfrm rot="10800000" flipV="1">
            <a:off x="8017565" y="1537252"/>
            <a:ext cx="834888" cy="132522"/>
          </a:xfrm>
          <a:prstGeom prst="curvedConnector3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35344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1147792-2BA4-49F2-855C-15FF01AFE4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47132"/>
            <a:ext cx="8984975" cy="681086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82C38A8-8060-4B18-ADDC-5DAECF810BE7}"/>
              </a:ext>
            </a:extLst>
          </p:cNvPr>
          <p:cNvSpPr/>
          <p:nvPr/>
        </p:nvSpPr>
        <p:spPr>
          <a:xfrm>
            <a:off x="9488556" y="1044475"/>
            <a:ext cx="2469333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/>
              <a:t>Save the clustering result as text file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/>
              <a:t>Mark the centroids of clusters in K-means clustering result</a:t>
            </a:r>
            <a:endParaRPr lang="zh-CN" altLang="en-US" sz="2400" dirty="0"/>
          </a:p>
        </p:txBody>
      </p:sp>
      <p:cxnSp>
        <p:nvCxnSpPr>
          <p:cNvPr id="10" name="Connector: Curved 9">
            <a:extLst>
              <a:ext uri="{FF2B5EF4-FFF2-40B4-BE49-F238E27FC236}">
                <a16:creationId xmlns:a16="http://schemas.microsoft.com/office/drawing/2014/main" id="{9C02E05C-0CBA-4E28-9C63-3BD01957F8B2}"/>
              </a:ext>
            </a:extLst>
          </p:cNvPr>
          <p:cNvCxnSpPr>
            <a:cxnSpLocks/>
          </p:cNvCxnSpPr>
          <p:nvPr/>
        </p:nvCxnSpPr>
        <p:spPr>
          <a:xfrm rot="10800000">
            <a:off x="1736036" y="1044476"/>
            <a:ext cx="7752521" cy="201231"/>
          </a:xfrm>
          <a:prstGeom prst="curvedConnector3">
            <a:avLst>
              <a:gd name="adj1" fmla="val 50684"/>
            </a:avLst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Curved 13">
            <a:extLst>
              <a:ext uri="{FF2B5EF4-FFF2-40B4-BE49-F238E27FC236}">
                <a16:creationId xmlns:a16="http://schemas.microsoft.com/office/drawing/2014/main" id="{DBEC19DD-B43D-43CD-A814-B4CCDE123DCC}"/>
              </a:ext>
            </a:extLst>
          </p:cNvPr>
          <p:cNvCxnSpPr/>
          <p:nvPr/>
        </p:nvCxnSpPr>
        <p:spPr>
          <a:xfrm rot="10800000">
            <a:off x="5724940" y="3313044"/>
            <a:ext cx="3856383" cy="115957"/>
          </a:xfrm>
          <a:prstGeom prst="curved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8938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95F6B4-F763-40C8-B25E-7676998EEB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363" y="104168"/>
            <a:ext cx="9905998" cy="624495"/>
          </a:xfrm>
        </p:spPr>
        <p:txBody>
          <a:bodyPr>
            <a:normAutofit/>
          </a:bodyPr>
          <a:lstStyle/>
          <a:p>
            <a:r>
              <a:rPr lang="en-US" altLang="zh-CN" sz="2000" b="1" dirty="0"/>
              <a:t>Saving result</a:t>
            </a:r>
            <a:endParaRPr lang="zh-CN" altLang="en-US" sz="2000" b="1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FEE6D55-3E5A-413A-A776-EB05497132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364" y="728663"/>
            <a:ext cx="10264305" cy="6025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5689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F00AA6C-DFC9-4F1D-B066-5622C4F306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0" y="0"/>
            <a:ext cx="5007853" cy="17961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9066CE0-89F6-4E7E-9BA7-9FE2FB8ED7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2358"/>
          <a:stretch/>
        </p:blipFill>
        <p:spPr>
          <a:xfrm>
            <a:off x="0" y="2491928"/>
            <a:ext cx="5406887" cy="44190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F3872E0-F885-4AEB-A9A4-63F21306B6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6818" y="1117107"/>
            <a:ext cx="5512184" cy="5637618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C751485-DBFC-480A-9D9C-26A52AD8E119}"/>
              </a:ext>
            </a:extLst>
          </p:cNvPr>
          <p:cNvCxnSpPr/>
          <p:nvPr/>
        </p:nvCxnSpPr>
        <p:spPr>
          <a:xfrm>
            <a:off x="2120348" y="1796130"/>
            <a:ext cx="0" cy="69579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561F4EF-A65B-4223-9326-1858A8F966BB}"/>
              </a:ext>
            </a:extLst>
          </p:cNvPr>
          <p:cNvCxnSpPr/>
          <p:nvPr/>
        </p:nvCxnSpPr>
        <p:spPr>
          <a:xfrm>
            <a:off x="5406887" y="4903304"/>
            <a:ext cx="1099931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80877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C6826F-AB67-485A-814F-6EB2A73D06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043" y="132522"/>
            <a:ext cx="11688418" cy="1537252"/>
          </a:xfrm>
        </p:spPr>
        <p:txBody>
          <a:bodyPr/>
          <a:lstStyle/>
          <a:p>
            <a:r>
              <a:rPr lang="en-US" altLang="zh-CN" dirty="0"/>
              <a:t>Existing tools</a:t>
            </a:r>
            <a:endParaRPr lang="zh-CN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03B47D-4BD8-4C23-8DFD-31C2B3D18C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774" y="1298713"/>
            <a:ext cx="11807687" cy="5426765"/>
          </a:xfrm>
        </p:spPr>
        <p:txBody>
          <a:bodyPr>
            <a:normAutofit lnSpcReduction="10000"/>
          </a:bodyPr>
          <a:lstStyle/>
          <a:p>
            <a:r>
              <a:rPr lang="en-US" altLang="zh-CN" sz="1800" dirty="0"/>
              <a:t>A lot of the commercial tool </a:t>
            </a:r>
            <a:r>
              <a:rPr lang="en-US" altLang="zh-CN" sz="1800" b="1" dirty="0"/>
              <a:t>only implement one </a:t>
            </a:r>
            <a:r>
              <a:rPr lang="en-US" altLang="zh-CN" sz="1800" dirty="0"/>
              <a:t>clustering algorithm, and they are </a:t>
            </a:r>
            <a:r>
              <a:rPr lang="en-US" altLang="zh-CN" sz="1800" b="1" dirty="0"/>
              <a:t>not </a:t>
            </a:r>
            <a:r>
              <a:rPr lang="en-US" altLang="zh-CN" sz="1800" dirty="0"/>
              <a:t>designed for </a:t>
            </a:r>
            <a:r>
              <a:rPr lang="en-US" altLang="zh-CN" sz="1800" b="1" dirty="0"/>
              <a:t>evaluating purposes</a:t>
            </a:r>
            <a:r>
              <a:rPr lang="en-US" altLang="zh-CN" sz="1800" dirty="0"/>
              <a:t>. Below are some existing tools available that can be used for clustering :</a:t>
            </a: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"/>
            </a:pPr>
            <a:r>
              <a:rPr lang="en-GB" altLang="zh-CN" sz="1800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KEEL </a:t>
            </a:r>
            <a:endParaRPr lang="zh-CN" altLang="zh-CN" sz="1800" dirty="0">
              <a:latin typeface="Calibri" panose="020F0502020204030204" pitchFamily="34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810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GB" altLang="zh-CN" sz="1800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provides k-Means clustering only.</a:t>
            </a:r>
            <a:endParaRPr lang="zh-CN" altLang="zh-CN" sz="1800" dirty="0">
              <a:latin typeface="Calibri" panose="020F0502020204030204" pitchFamily="34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810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GB" altLang="zh-CN" sz="1800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 </a:t>
            </a:r>
            <a:endParaRPr lang="zh-CN" altLang="zh-CN" sz="1800" dirty="0">
              <a:latin typeface="Calibri" panose="020F0502020204030204" pitchFamily="34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"/>
            </a:pPr>
            <a:r>
              <a:rPr lang="en-GB" altLang="zh-CN" sz="1800" dirty="0" err="1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Mlpy</a:t>
            </a:r>
            <a:endParaRPr lang="zh-CN" altLang="zh-CN" sz="1800" dirty="0">
              <a:latin typeface="Calibri" panose="020F0502020204030204" pitchFamily="34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810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GB" altLang="zh-CN" sz="1800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supports k-Means and Hierarchical Clustering.</a:t>
            </a:r>
            <a:endParaRPr lang="zh-CN" altLang="zh-CN" sz="1800" dirty="0">
              <a:latin typeface="Calibri" panose="020F0502020204030204" pitchFamily="34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66700">
              <a:lnSpc>
                <a:spcPct val="107000"/>
              </a:lnSpc>
              <a:spcAft>
                <a:spcPts val="0"/>
              </a:spcAft>
            </a:pPr>
            <a:endParaRPr lang="zh-CN" altLang="zh-CN" sz="1800" dirty="0">
              <a:latin typeface="Calibri" panose="020F0502020204030204" pitchFamily="34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"/>
            </a:pPr>
            <a:r>
              <a:rPr lang="en-GB" altLang="zh-CN" sz="1800" dirty="0" err="1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PermutMatrix</a:t>
            </a:r>
            <a:r>
              <a:rPr lang="en-GB" altLang="zh-CN" sz="1800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endParaRPr lang="zh-CN" altLang="zh-CN" sz="1800" dirty="0">
              <a:latin typeface="Calibri" panose="020F0502020204030204" pitchFamily="34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810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GB" altLang="zh-CN" sz="1800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supports hierarchical clustering only.</a:t>
            </a:r>
          </a:p>
          <a:p>
            <a:pPr marL="38100" indent="0">
              <a:lnSpc>
                <a:spcPct val="107000"/>
              </a:lnSpc>
              <a:spcAft>
                <a:spcPts val="0"/>
              </a:spcAft>
              <a:buNone/>
            </a:pPr>
            <a:endParaRPr lang="zh-CN" altLang="zh-CN" sz="1800" dirty="0">
              <a:latin typeface="Calibri" panose="020F0502020204030204" pitchFamily="34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"/>
            </a:pPr>
            <a:r>
              <a:rPr lang="en-GB" altLang="zh-CN" sz="1800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Weka</a:t>
            </a:r>
            <a:endParaRPr lang="zh-CN" altLang="zh-CN" sz="1800" dirty="0">
              <a:latin typeface="Calibri" panose="020F0502020204030204" pitchFamily="34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810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altLang="zh-CN" sz="1800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Provides algorithms  including K-means, DBSCAN, COBWEB and the EM algorithm, but </a:t>
            </a:r>
            <a:r>
              <a:rPr lang="en-GB" altLang="zh-CN" sz="1800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doesn’t provide the correctness measures. </a:t>
            </a:r>
            <a:endParaRPr lang="zh-CN" altLang="zh-CN" sz="1800" dirty="0">
              <a:latin typeface="Calibri" panose="020F0502020204030204" pitchFamily="34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679646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A4F98D-FC08-4B1E-97A6-BF73F21AEA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8522" y="128571"/>
            <a:ext cx="5963478" cy="596348"/>
          </a:xfrm>
        </p:spPr>
        <p:txBody>
          <a:bodyPr>
            <a:normAutofit/>
          </a:bodyPr>
          <a:lstStyle/>
          <a:p>
            <a:r>
              <a:rPr lang="en-US" altLang="zh-CN" sz="2400" b="1" dirty="0"/>
              <a:t>Comparing my software with Weka</a:t>
            </a:r>
            <a:endParaRPr lang="zh-CN" altLang="en-US" sz="24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5DD355-1577-418F-B5BA-935B2A35D2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10" y="724919"/>
            <a:ext cx="6523285" cy="555393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7F11036-9F77-467C-BD2D-2D394A3517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4576" y="2531165"/>
            <a:ext cx="5447424" cy="339798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42A1F3A-376D-4695-91CA-B0CB26FD58C5}"/>
              </a:ext>
            </a:extLst>
          </p:cNvPr>
          <p:cNvSpPr/>
          <p:nvPr/>
        </p:nvSpPr>
        <p:spPr>
          <a:xfrm>
            <a:off x="318053" y="6347726"/>
            <a:ext cx="2663687" cy="4263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GUI of Weka</a:t>
            </a:r>
            <a:endParaRPr lang="zh-CN" alt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A88E009-70AE-4093-A41F-E5021D6C05CA}"/>
              </a:ext>
            </a:extLst>
          </p:cNvPr>
          <p:cNvSpPr/>
          <p:nvPr/>
        </p:nvSpPr>
        <p:spPr>
          <a:xfrm>
            <a:off x="8733182" y="6262929"/>
            <a:ext cx="2928730" cy="40419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GUI of my software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054793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5DFBD-C7BE-4AEA-9E4F-92D4F34676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296" y="331304"/>
            <a:ext cx="11595652" cy="1258957"/>
          </a:xfrm>
        </p:spPr>
        <p:txBody>
          <a:bodyPr/>
          <a:lstStyle/>
          <a:p>
            <a:r>
              <a:rPr lang="en-US" altLang="zh-CN"/>
              <a:t>Aim &amp; Objectives</a:t>
            </a:r>
            <a:endParaRPr lang="zh-CN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F0B50F-29D4-4A97-A82D-EEEB61F692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5530" y="1590262"/>
            <a:ext cx="11781183" cy="5075582"/>
          </a:xfrm>
        </p:spPr>
        <p:txBody>
          <a:bodyPr/>
          <a:lstStyle/>
          <a:p>
            <a:r>
              <a:rPr lang="en-GB" altLang="zh-CN" dirty="0"/>
              <a:t>The </a:t>
            </a:r>
            <a:r>
              <a:rPr lang="en-GB" altLang="zh-CN" b="1" dirty="0">
                <a:solidFill>
                  <a:srgbClr val="FFC000"/>
                </a:solidFill>
              </a:rPr>
              <a:t>aim</a:t>
            </a:r>
            <a:r>
              <a:rPr lang="en-GB" altLang="zh-CN" dirty="0"/>
              <a:t> of the project is to </a:t>
            </a:r>
            <a:r>
              <a:rPr lang="en-GB" altLang="zh-CN" dirty="0">
                <a:solidFill>
                  <a:srgbClr val="FFC000"/>
                </a:solidFill>
              </a:rPr>
              <a:t>create a software tool </a:t>
            </a:r>
            <a:r>
              <a:rPr lang="en-GB" altLang="zh-CN" dirty="0"/>
              <a:t>to help evaluate clustering algorithms. </a:t>
            </a:r>
          </a:p>
          <a:p>
            <a:pPr marL="0" indent="0">
              <a:buNone/>
            </a:pPr>
            <a:r>
              <a:rPr lang="en-GB" altLang="zh-CN" dirty="0"/>
              <a:t>The </a:t>
            </a:r>
            <a:r>
              <a:rPr lang="en-GB" altLang="zh-CN" dirty="0">
                <a:solidFill>
                  <a:schemeClr val="accent5">
                    <a:lumMod val="75000"/>
                  </a:schemeClr>
                </a:solidFill>
              </a:rPr>
              <a:t>objectives</a:t>
            </a:r>
            <a:r>
              <a:rPr lang="en-GB" altLang="zh-CN" dirty="0"/>
              <a:t> for this project include:</a:t>
            </a:r>
          </a:p>
          <a:p>
            <a:endParaRPr lang="zh-CN" altLang="zh-CN" sz="2000" dirty="0"/>
          </a:p>
          <a:p>
            <a:pPr lvl="2">
              <a:buFont typeface="Wingdings" panose="05000000000000000000" pitchFamily="2" charset="2"/>
              <a:buChar char="Ø"/>
            </a:pPr>
            <a:r>
              <a:rPr lang="en-GB" altLang="zh-CN" sz="2000" dirty="0"/>
              <a:t>Background study for clustering and data mining</a:t>
            </a:r>
          </a:p>
          <a:p>
            <a:pPr marL="914400" lvl="2" indent="0">
              <a:buNone/>
            </a:pPr>
            <a:endParaRPr lang="zh-CN" altLang="zh-CN" sz="2000" dirty="0"/>
          </a:p>
          <a:p>
            <a:pPr lvl="2">
              <a:buFont typeface="Wingdings" panose="05000000000000000000" pitchFamily="2" charset="2"/>
              <a:buChar char="Ø"/>
            </a:pPr>
            <a:r>
              <a:rPr lang="en-GB" altLang="zh-CN" sz="2000" dirty="0"/>
              <a:t>To learn different clustering algorithms and their strengths and limitations;</a:t>
            </a:r>
          </a:p>
          <a:p>
            <a:pPr marL="914400" lvl="2" indent="0">
              <a:buNone/>
            </a:pPr>
            <a:endParaRPr lang="zh-CN" altLang="zh-CN" sz="2000" dirty="0"/>
          </a:p>
          <a:p>
            <a:pPr lvl="2">
              <a:buFont typeface="Wingdings" panose="05000000000000000000" pitchFamily="2" charset="2"/>
              <a:buChar char="Ø"/>
            </a:pPr>
            <a:r>
              <a:rPr lang="en-GB" altLang="zh-CN" sz="2000" dirty="0"/>
              <a:t>To implement a selection of typical algorithms;</a:t>
            </a:r>
          </a:p>
          <a:p>
            <a:pPr marL="914400" lvl="2" indent="0">
              <a:buNone/>
            </a:pPr>
            <a:endParaRPr lang="en-US" altLang="zh-CN" sz="2000" dirty="0"/>
          </a:p>
          <a:p>
            <a:pPr lvl="2">
              <a:buFont typeface="Wingdings" panose="05000000000000000000" pitchFamily="2" charset="2"/>
              <a:buChar char="Ø"/>
            </a:pPr>
            <a:r>
              <a:rPr lang="en-GB" altLang="zh-CN" sz="2000" dirty="0"/>
              <a:t>To evaluate the performance each clustering algorithm using synthesized data sets and data sets from public domain.</a:t>
            </a:r>
            <a:endParaRPr lang="zh-CN" altLang="zh-CN" sz="2000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090336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CA86B5-A5B4-4B85-AC8F-DF0303F918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5530" y="291549"/>
            <a:ext cx="11900453" cy="6566452"/>
          </a:xfrm>
          <a:noFill/>
        </p:spPr>
        <p:txBody>
          <a:bodyPr/>
          <a:lstStyle/>
          <a:p>
            <a:pPr marL="266700">
              <a:lnSpc>
                <a:spcPct val="107000"/>
              </a:lnSpc>
              <a:spcAft>
                <a:spcPts val="800"/>
              </a:spcAft>
            </a:pPr>
            <a:r>
              <a:rPr lang="en-GB" altLang="zh-CN" sz="2000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Choosing </a:t>
            </a:r>
            <a:r>
              <a:rPr lang="en-GB" altLang="zh-CN" sz="2000" b="1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Same data set </a:t>
            </a:r>
            <a:r>
              <a:rPr lang="en-GB" altLang="zh-CN" sz="2000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as input example, and same algorithm (</a:t>
            </a:r>
            <a:r>
              <a:rPr lang="en-GB" altLang="zh-CN" sz="2000" b="1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EM/GMM</a:t>
            </a:r>
            <a:r>
              <a:rPr lang="en-GB" altLang="zh-CN" sz="2000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), number of clusters set to 3: </a:t>
            </a:r>
          </a:p>
          <a:p>
            <a:pPr marL="381000" indent="-342900">
              <a:lnSpc>
                <a:spcPct val="107000"/>
              </a:lnSpc>
              <a:spcAft>
                <a:spcPts val="800"/>
              </a:spcAft>
              <a:buFontTx/>
              <a:buChar char="-"/>
            </a:pPr>
            <a:r>
              <a:rPr lang="en-US" altLang="zh-CN" sz="2000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Clusters result my software plotted </a:t>
            </a:r>
            <a:r>
              <a:rPr lang="en-US" altLang="zh-CN" sz="2000" dirty="0">
                <a:solidFill>
                  <a:srgbClr val="FFC000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matches</a:t>
            </a:r>
            <a:r>
              <a:rPr lang="en-US" altLang="zh-CN" sz="2000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the original one </a:t>
            </a:r>
            <a:r>
              <a:rPr lang="en-US" altLang="zh-CN" sz="2000" dirty="0">
                <a:solidFill>
                  <a:srgbClr val="FFC000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better</a:t>
            </a:r>
          </a:p>
          <a:p>
            <a:pPr marL="381000" indent="-342900">
              <a:lnSpc>
                <a:spcPct val="107000"/>
              </a:lnSpc>
              <a:spcAft>
                <a:spcPts val="800"/>
              </a:spcAft>
              <a:buFontTx/>
              <a:buChar char="-"/>
            </a:pPr>
            <a:endParaRPr lang="zh-CN" altLang="en-US" dirty="0"/>
          </a:p>
        </p:txBody>
      </p:sp>
      <p:pic>
        <p:nvPicPr>
          <p:cNvPr id="4" name="Picture 3" descr="Original input dataset&#10;">
            <a:extLst>
              <a:ext uri="{FF2B5EF4-FFF2-40B4-BE49-F238E27FC236}">
                <a16:creationId xmlns:a16="http://schemas.microsoft.com/office/drawing/2014/main" id="{1C97B1BE-0A3F-40C3-BFA8-BC8F4BE792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488" y="3543300"/>
            <a:ext cx="2942921" cy="244668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EF6C9A6-8D33-4ED0-B46F-29E245B82A8F}"/>
              </a:ext>
            </a:extLst>
          </p:cNvPr>
          <p:cNvSpPr/>
          <p:nvPr/>
        </p:nvSpPr>
        <p:spPr>
          <a:xfrm>
            <a:off x="4837513" y="6248483"/>
            <a:ext cx="2252870" cy="4439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Original input dataset</a:t>
            </a:r>
            <a:endParaRPr lang="zh-CN" alt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DD2E766-DBE9-4B70-87C0-76D0A90D5458}"/>
              </a:ext>
            </a:extLst>
          </p:cNvPr>
          <p:cNvSpPr/>
          <p:nvPr/>
        </p:nvSpPr>
        <p:spPr>
          <a:xfrm>
            <a:off x="318053" y="6347726"/>
            <a:ext cx="2663687" cy="4263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Output from Weka</a:t>
            </a:r>
            <a:endParaRPr lang="zh-CN" alt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6B75970-58B7-4F80-8B65-45743AB55B1D}"/>
              </a:ext>
            </a:extLst>
          </p:cNvPr>
          <p:cNvSpPr/>
          <p:nvPr/>
        </p:nvSpPr>
        <p:spPr>
          <a:xfrm>
            <a:off x="8945217" y="6294782"/>
            <a:ext cx="2928730" cy="40419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Output from my software</a:t>
            </a:r>
            <a:endParaRPr lang="zh-CN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21930C5-53E3-4E30-B840-A23DDA4179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4686" y="2828925"/>
            <a:ext cx="4511297" cy="328472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300A9ED-5B18-43B8-A52F-0E1C16C95E1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7590"/>
          <a:stretch/>
        </p:blipFill>
        <p:spPr>
          <a:xfrm>
            <a:off x="304800" y="1823594"/>
            <a:ext cx="3795713" cy="4524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9945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35A4F7A-1682-4C83-8338-5466B71BE1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3893" r="29645"/>
          <a:stretch/>
        </p:blipFill>
        <p:spPr>
          <a:xfrm>
            <a:off x="51483" y="78656"/>
            <a:ext cx="5834967" cy="64007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C5E0F0E-67FC-4B28-ACDF-3F9A88284F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1264" y="1814575"/>
            <a:ext cx="5849253" cy="45435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C1E71E3-3D2D-48BB-9B1A-1035AF3226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664" y="6384589"/>
            <a:ext cx="2682472" cy="4999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D5E0B3D-5792-4B96-B2B8-33B08D7AE3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06613" y="6358085"/>
            <a:ext cx="2999492" cy="499915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E2D03D8B-EBF7-4523-956B-A4F352AB27E0}"/>
              </a:ext>
            </a:extLst>
          </p:cNvPr>
          <p:cNvSpPr/>
          <p:nvPr/>
        </p:nvSpPr>
        <p:spPr>
          <a:xfrm>
            <a:off x="6291264" y="2133600"/>
            <a:ext cx="5167311" cy="695325"/>
          </a:xfrm>
          <a:prstGeom prst="ellipse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3353D11-E57F-4D3F-AD36-E54FFF247B9A}"/>
              </a:ext>
            </a:extLst>
          </p:cNvPr>
          <p:cNvSpPr/>
          <p:nvPr/>
        </p:nvSpPr>
        <p:spPr>
          <a:xfrm>
            <a:off x="6818547" y="184354"/>
            <a:ext cx="41600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/>
              <a:t>Quality measures are provided</a:t>
            </a:r>
          </a:p>
        </p:txBody>
      </p:sp>
      <p:cxnSp>
        <p:nvCxnSpPr>
          <p:cNvPr id="11" name="Connector: Curved 10">
            <a:extLst>
              <a:ext uri="{FF2B5EF4-FFF2-40B4-BE49-F238E27FC236}">
                <a16:creationId xmlns:a16="http://schemas.microsoft.com/office/drawing/2014/main" id="{49DC2AF6-E78D-440C-8F89-1772C6B43DDF}"/>
              </a:ext>
            </a:extLst>
          </p:cNvPr>
          <p:cNvCxnSpPr>
            <a:stCxn id="9" idx="2"/>
          </p:cNvCxnSpPr>
          <p:nvPr/>
        </p:nvCxnSpPr>
        <p:spPr>
          <a:xfrm rot="16200000" flipH="1">
            <a:off x="8297373" y="1247217"/>
            <a:ext cx="1381564" cy="179167"/>
          </a:xfrm>
          <a:prstGeom prst="curvedConnector3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51766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B3E5E-0648-4A1F-B6E1-B45AA9F81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042" y="119270"/>
            <a:ext cx="11754679" cy="947529"/>
          </a:xfrm>
        </p:spPr>
        <p:txBody>
          <a:bodyPr/>
          <a:lstStyle/>
          <a:p>
            <a:r>
              <a:rPr lang="en-US" altLang="zh-CN" dirty="0"/>
              <a:t>Evaluation of Algorithms</a:t>
            </a:r>
            <a:endParaRPr lang="zh-CN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D625B8-1D08-460F-8DA3-97EF96AC73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5042" y="1066798"/>
            <a:ext cx="11754679" cy="5671931"/>
          </a:xfrm>
        </p:spPr>
        <p:txBody>
          <a:bodyPr>
            <a:normAutofit lnSpcReduction="10000"/>
          </a:bodyPr>
          <a:lstStyle/>
          <a:p>
            <a:r>
              <a:rPr lang="en-US" altLang="zh-CN" dirty="0"/>
              <a:t>The purpose for evaluating different algorithms is to compare the performance of algorithms in terms of:</a:t>
            </a:r>
          </a:p>
          <a:p>
            <a:r>
              <a:rPr lang="en-US" altLang="zh-CN" b="1" dirty="0">
                <a:highlight>
                  <a:srgbClr val="FFFF00"/>
                </a:highlight>
              </a:rPr>
              <a:t>Correctness</a:t>
            </a:r>
          </a:p>
          <a:p>
            <a:pPr marL="0" indent="0">
              <a:buNone/>
            </a:pPr>
            <a:r>
              <a:rPr lang="en-US" altLang="zh-CN" dirty="0"/>
              <a:t>-whether data are recorded without spurious objects and errors. </a:t>
            </a:r>
          </a:p>
          <a:p>
            <a:pPr marL="0" indent="0">
              <a:buNone/>
            </a:pPr>
            <a:endParaRPr lang="en-US" altLang="zh-CN" dirty="0"/>
          </a:p>
          <a:p>
            <a:r>
              <a:rPr lang="en-US" altLang="zh-CN" dirty="0"/>
              <a:t> </a:t>
            </a:r>
            <a:r>
              <a:rPr lang="en-US" altLang="zh-CN" b="1" dirty="0">
                <a:highlight>
                  <a:srgbClr val="FFFF00"/>
                </a:highlight>
              </a:rPr>
              <a:t>Completeness</a:t>
            </a:r>
          </a:p>
          <a:p>
            <a:pPr marL="0" indent="0">
              <a:buNone/>
            </a:pPr>
            <a:r>
              <a:rPr lang="en-US" altLang="zh-CN" dirty="0"/>
              <a:t> -whether every data point has assigned to a cluster, whether any value of data object is missing.</a:t>
            </a:r>
          </a:p>
          <a:p>
            <a:pPr marL="0" indent="0">
              <a:buNone/>
            </a:pPr>
            <a:endParaRPr lang="en-US" altLang="zh-CN" dirty="0"/>
          </a:p>
          <a:p>
            <a:r>
              <a:rPr lang="en-US" altLang="zh-CN" dirty="0"/>
              <a:t> </a:t>
            </a:r>
            <a:r>
              <a:rPr lang="en-US" altLang="zh-CN" b="1" dirty="0">
                <a:highlight>
                  <a:srgbClr val="FFFF00"/>
                </a:highlight>
              </a:rPr>
              <a:t>Efficiency</a:t>
            </a:r>
            <a:r>
              <a:rPr lang="en-US" altLang="zh-CN" dirty="0">
                <a:highlight>
                  <a:srgbClr val="FFFF00"/>
                </a:highlight>
              </a:rPr>
              <a:t> </a:t>
            </a:r>
          </a:p>
          <a:p>
            <a:pPr marL="0" indent="0">
              <a:buNone/>
            </a:pPr>
            <a:r>
              <a:rPr lang="en-US" altLang="zh-CN" dirty="0"/>
              <a:t>-in terms of time taken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80819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2E4E997-8672-4FFD-B8EC-9932A8E47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FE6BA9E6-1D9E-4D30-B528-D49FA1342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8A6CA07-C7D7-4197-AC9C-B63F057D0A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27863" y="83798"/>
            <a:ext cx="4864099" cy="1088497"/>
          </a:xfrm>
        </p:spPr>
        <p:txBody>
          <a:bodyPr>
            <a:normAutofit/>
          </a:bodyPr>
          <a:lstStyle/>
          <a:p>
            <a:r>
              <a:rPr lang="en-US" altLang="zh-CN" sz="3200" dirty="0">
                <a:highlight>
                  <a:srgbClr val="FFFF00"/>
                </a:highlight>
              </a:rPr>
              <a:t>Correctness</a:t>
            </a:r>
            <a:br>
              <a:rPr lang="en-US" altLang="zh-CN" sz="3200" dirty="0"/>
            </a:br>
            <a:endParaRPr lang="zh-CN" altLang="en-US" sz="3200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D2216E7-F216-4B0B-8120-AB3369E7C8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5773" y="1185548"/>
            <a:ext cx="6912427" cy="5238481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453E4DEE-E996-40F8-8635-0FF43D734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6" name="Rectangle 5">
              <a:extLst>
                <a:ext uri="{FF2B5EF4-FFF2-40B4-BE49-F238E27FC236}">
                  <a16:creationId xmlns:a16="http://schemas.microsoft.com/office/drawing/2014/main" id="{08BD1D3E-43CE-49EB-A424-0738950C64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7" name="Freeform 6">
              <a:extLst>
                <a:ext uri="{FF2B5EF4-FFF2-40B4-BE49-F238E27FC236}">
                  <a16:creationId xmlns:a16="http://schemas.microsoft.com/office/drawing/2014/main" id="{E9182037-E3FA-489A-95D5-29E424842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7">
              <a:extLst>
                <a:ext uri="{FF2B5EF4-FFF2-40B4-BE49-F238E27FC236}">
                  <a16:creationId xmlns:a16="http://schemas.microsoft.com/office/drawing/2014/main" id="{E8864E76-AD7F-4BEE-B3F6-A78FA42AE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8">
              <a:extLst>
                <a:ext uri="{FF2B5EF4-FFF2-40B4-BE49-F238E27FC236}">
                  <a16:creationId xmlns:a16="http://schemas.microsoft.com/office/drawing/2014/main" id="{8AD071B3-046D-4479-91FE-01E9AD7C8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9">
              <a:extLst>
                <a:ext uri="{FF2B5EF4-FFF2-40B4-BE49-F238E27FC236}">
                  <a16:creationId xmlns:a16="http://schemas.microsoft.com/office/drawing/2014/main" id="{91D776F5-E902-4A4D-A75D-A46E063C9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0">
              <a:extLst>
                <a:ext uri="{FF2B5EF4-FFF2-40B4-BE49-F238E27FC236}">
                  <a16:creationId xmlns:a16="http://schemas.microsoft.com/office/drawing/2014/main" id="{EBED8F24-A998-4952-AB68-E2074F074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1">
              <a:extLst>
                <a:ext uri="{FF2B5EF4-FFF2-40B4-BE49-F238E27FC236}">
                  <a16:creationId xmlns:a16="http://schemas.microsoft.com/office/drawing/2014/main" id="{74D7A646-8CDC-49B3-9C44-3EF38DB426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D4E99D14-E4F4-419B-9AAF-8D1CEAB28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3">
              <a:extLst>
                <a:ext uri="{FF2B5EF4-FFF2-40B4-BE49-F238E27FC236}">
                  <a16:creationId xmlns:a16="http://schemas.microsoft.com/office/drawing/2014/main" id="{377E106C-5445-4A52-9F7E-DA17387442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4">
              <a:extLst>
                <a:ext uri="{FF2B5EF4-FFF2-40B4-BE49-F238E27FC236}">
                  <a16:creationId xmlns:a16="http://schemas.microsoft.com/office/drawing/2014/main" id="{752BFE96-D378-4BAE-A64B-F851A34C4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5">
              <a:extLst>
                <a:ext uri="{FF2B5EF4-FFF2-40B4-BE49-F238E27FC236}">
                  <a16:creationId xmlns:a16="http://schemas.microsoft.com/office/drawing/2014/main" id="{B88FFB19-5A5E-4078-B467-9D4ABD21BD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Line 16">
              <a:extLst>
                <a:ext uri="{FF2B5EF4-FFF2-40B4-BE49-F238E27FC236}">
                  <a16:creationId xmlns:a16="http://schemas.microsoft.com/office/drawing/2014/main" id="{11042975-3D19-4728-BCDA-D3F5CD633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8" name="Freeform 17">
              <a:extLst>
                <a:ext uri="{FF2B5EF4-FFF2-40B4-BE49-F238E27FC236}">
                  <a16:creationId xmlns:a16="http://schemas.microsoft.com/office/drawing/2014/main" id="{A28972BD-D2E1-4DCA-A907-2E3B6F606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8">
              <a:extLst>
                <a:ext uri="{FF2B5EF4-FFF2-40B4-BE49-F238E27FC236}">
                  <a16:creationId xmlns:a16="http://schemas.microsoft.com/office/drawing/2014/main" id="{1C806824-5C2D-4747-B038-69EE4074B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9">
              <a:extLst>
                <a:ext uri="{FF2B5EF4-FFF2-40B4-BE49-F238E27FC236}">
                  <a16:creationId xmlns:a16="http://schemas.microsoft.com/office/drawing/2014/main" id="{3B33F710-16D7-4F48-BFCA-66C9CA235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0">
              <a:extLst>
                <a:ext uri="{FF2B5EF4-FFF2-40B4-BE49-F238E27FC236}">
                  <a16:creationId xmlns:a16="http://schemas.microsoft.com/office/drawing/2014/main" id="{6C8C8ED4-90FA-4E97-AAF0-D5D51E6A9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Rectangle 21">
              <a:extLst>
                <a:ext uri="{FF2B5EF4-FFF2-40B4-BE49-F238E27FC236}">
                  <a16:creationId xmlns:a16="http://schemas.microsoft.com/office/drawing/2014/main" id="{6C5EB9C1-B25F-4172-8A96-5950ECC828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3" name="Freeform 22">
              <a:extLst>
                <a:ext uri="{FF2B5EF4-FFF2-40B4-BE49-F238E27FC236}">
                  <a16:creationId xmlns:a16="http://schemas.microsoft.com/office/drawing/2014/main" id="{097E6E8A-9373-4655-882B-21715CCE9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3">
              <a:extLst>
                <a:ext uri="{FF2B5EF4-FFF2-40B4-BE49-F238E27FC236}">
                  <a16:creationId xmlns:a16="http://schemas.microsoft.com/office/drawing/2014/main" id="{EB8CC766-1206-4372-ACAF-8230AF4D54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4">
              <a:extLst>
                <a:ext uri="{FF2B5EF4-FFF2-40B4-BE49-F238E27FC236}">
                  <a16:creationId xmlns:a16="http://schemas.microsoft.com/office/drawing/2014/main" id="{1C8E2511-2489-47B2-9C19-C410910DD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5">
              <a:extLst>
                <a:ext uri="{FF2B5EF4-FFF2-40B4-BE49-F238E27FC236}">
                  <a16:creationId xmlns:a16="http://schemas.microsoft.com/office/drawing/2014/main" id="{D7820196-0A47-47EF-832C-A688E897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6">
              <a:extLst>
                <a:ext uri="{FF2B5EF4-FFF2-40B4-BE49-F238E27FC236}">
                  <a16:creationId xmlns:a16="http://schemas.microsoft.com/office/drawing/2014/main" id="{4982E0BF-34AE-48A3-AD6B-E0F3CD05D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7">
              <a:extLst>
                <a:ext uri="{FF2B5EF4-FFF2-40B4-BE49-F238E27FC236}">
                  <a16:creationId xmlns:a16="http://schemas.microsoft.com/office/drawing/2014/main" id="{CD34643B-9DF2-4310-8868-48252C339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8">
              <a:extLst>
                <a:ext uri="{FF2B5EF4-FFF2-40B4-BE49-F238E27FC236}">
                  <a16:creationId xmlns:a16="http://schemas.microsoft.com/office/drawing/2014/main" id="{4E020C4E-AF64-44A8-B830-779541D8D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9">
              <a:extLst>
                <a:ext uri="{FF2B5EF4-FFF2-40B4-BE49-F238E27FC236}">
                  <a16:creationId xmlns:a16="http://schemas.microsoft.com/office/drawing/2014/main" id="{D97BC3D3-B1B3-4825-9169-BBEF1DBCF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0">
              <a:extLst>
                <a:ext uri="{FF2B5EF4-FFF2-40B4-BE49-F238E27FC236}">
                  <a16:creationId xmlns:a16="http://schemas.microsoft.com/office/drawing/2014/main" id="{A750DC4F-1DAF-470E-98C6-6C68DEB93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1">
              <a:extLst>
                <a:ext uri="{FF2B5EF4-FFF2-40B4-BE49-F238E27FC236}">
                  <a16:creationId xmlns:a16="http://schemas.microsoft.com/office/drawing/2014/main" id="{2F99594A-5BBD-4E10-A818-8BE52B7D9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35792E7-2699-4A1F-B09E-D9BCC4F78E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399" y="83799"/>
            <a:ext cx="5143995" cy="6689006"/>
          </a:xfrm>
        </p:spPr>
        <p:txBody>
          <a:bodyPr>
            <a:normAutofit/>
          </a:bodyPr>
          <a:lstStyle/>
          <a:p>
            <a:r>
              <a:rPr lang="en-US" sz="2000" dirty="0"/>
              <a:t>Choosing an </a:t>
            </a:r>
            <a:r>
              <a:rPr lang="en-US" sz="2000" b="1" dirty="0"/>
              <a:t>Arbitrary shaped </a:t>
            </a:r>
            <a:r>
              <a:rPr lang="en-US" sz="2000" dirty="0"/>
              <a:t>and </a:t>
            </a:r>
            <a:r>
              <a:rPr lang="en-US" sz="2000" b="1" dirty="0"/>
              <a:t>dense </a:t>
            </a:r>
            <a:r>
              <a:rPr lang="en-US" sz="2000" dirty="0"/>
              <a:t>dataset for comparison</a:t>
            </a:r>
          </a:p>
          <a:p>
            <a:endParaRPr lang="en-US" sz="2000" dirty="0"/>
          </a:p>
          <a:p>
            <a:r>
              <a:rPr lang="en-US" sz="2000" dirty="0"/>
              <a:t>Unlike </a:t>
            </a:r>
            <a:r>
              <a:rPr lang="en-US" sz="2000" b="1" dirty="0">
                <a:solidFill>
                  <a:schemeClr val="accent1"/>
                </a:solidFill>
              </a:rPr>
              <a:t>DBSCAN</a:t>
            </a:r>
            <a:r>
              <a:rPr lang="en-US" sz="2000" dirty="0"/>
              <a:t>, </a:t>
            </a:r>
            <a:r>
              <a:rPr lang="en-US" sz="2000" b="1" dirty="0">
                <a:solidFill>
                  <a:schemeClr val="accent3"/>
                </a:solidFill>
              </a:rPr>
              <a:t>K-means</a:t>
            </a:r>
            <a:r>
              <a:rPr lang="en-US" sz="2000" dirty="0"/>
              <a:t> algorithm doesn’t works well with </a:t>
            </a:r>
            <a:r>
              <a:rPr lang="en-US" sz="2000" b="1" dirty="0">
                <a:solidFill>
                  <a:schemeClr val="accent3"/>
                </a:solidFill>
              </a:rPr>
              <a:t>arbitrary</a:t>
            </a:r>
            <a:r>
              <a:rPr lang="en-US" sz="2000" dirty="0"/>
              <a:t> shaped data.</a:t>
            </a:r>
          </a:p>
          <a:p>
            <a:endParaRPr lang="en-US" sz="2000" dirty="0"/>
          </a:p>
          <a:p>
            <a:r>
              <a:rPr lang="en-US" sz="2000" b="1" dirty="0">
                <a:solidFill>
                  <a:srgbClr val="92D050"/>
                </a:solidFill>
              </a:rPr>
              <a:t>DBSCAN</a:t>
            </a:r>
            <a:r>
              <a:rPr lang="en-US" sz="2000" dirty="0"/>
              <a:t> and the </a:t>
            </a:r>
            <a:r>
              <a:rPr lang="en-US" sz="2000" b="1" dirty="0">
                <a:solidFill>
                  <a:srgbClr val="92D050"/>
                </a:solidFill>
              </a:rPr>
              <a:t>agglomerative algorithm </a:t>
            </a:r>
            <a:r>
              <a:rPr lang="en-US" sz="2000" dirty="0"/>
              <a:t>both works well with </a:t>
            </a:r>
            <a:r>
              <a:rPr lang="en-US" sz="2000" b="1" dirty="0">
                <a:solidFill>
                  <a:srgbClr val="92D050"/>
                </a:solidFill>
              </a:rPr>
              <a:t>dense dataset</a:t>
            </a:r>
            <a:r>
              <a:rPr lang="en-US" sz="2000" dirty="0"/>
              <a:t>;</a:t>
            </a:r>
          </a:p>
          <a:p>
            <a:endParaRPr lang="en-US" sz="2000" dirty="0"/>
          </a:p>
          <a:p>
            <a:r>
              <a:rPr lang="en-US" sz="2000" b="1" dirty="0">
                <a:solidFill>
                  <a:schemeClr val="accent3"/>
                </a:solidFill>
              </a:rPr>
              <a:t>GMM/EM </a:t>
            </a:r>
            <a:r>
              <a:rPr lang="en-US" sz="2000" dirty="0"/>
              <a:t>doesn’t works well when dataset contains only a small number of data objects for a large number of component distributions</a:t>
            </a:r>
          </a:p>
          <a:p>
            <a:pPr marL="0" indent="0">
              <a:buNone/>
            </a:pPr>
            <a:r>
              <a:rPr lang="en-US" sz="2000" dirty="0"/>
              <a:t>- if there are only a </a:t>
            </a:r>
            <a:r>
              <a:rPr lang="en-US" sz="2000" b="1" dirty="0">
                <a:solidFill>
                  <a:schemeClr val="accent3"/>
                </a:solidFill>
              </a:rPr>
              <a:t>few samples for each component distribution</a:t>
            </a:r>
            <a:r>
              <a:rPr lang="en-US" sz="2000" dirty="0"/>
              <a:t>, the estimation is not accurate.</a:t>
            </a:r>
          </a:p>
        </p:txBody>
      </p:sp>
    </p:spTree>
    <p:extLst>
      <p:ext uri="{BB962C8B-B14F-4D97-AF65-F5344CB8AC3E}">
        <p14:creationId xmlns:p14="http://schemas.microsoft.com/office/powerpoint/2010/main" val="28862156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2E4E997-8672-4FFD-B8EC-9932A8E47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FE6BA9E6-1D9E-4D30-B528-D49FA1342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6D03A97-76B1-4CF6-A724-34636EE455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5814" y="281098"/>
            <a:ext cx="4756148" cy="710980"/>
          </a:xfrm>
        </p:spPr>
        <p:txBody>
          <a:bodyPr>
            <a:normAutofit/>
          </a:bodyPr>
          <a:lstStyle/>
          <a:p>
            <a:r>
              <a:rPr lang="en-US" altLang="zh-CN" sz="3200" b="1" dirty="0">
                <a:highlight>
                  <a:srgbClr val="FFFF00"/>
                </a:highlight>
              </a:rPr>
              <a:t>Completeness</a:t>
            </a:r>
            <a:endParaRPr lang="zh-CN" altLang="en-US" sz="3200" b="1" dirty="0">
              <a:highlight>
                <a:srgbClr val="FFFF00"/>
              </a:highlight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95B0B4A-752C-433D-BE51-B8AE608D65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7371" y="1329497"/>
            <a:ext cx="6394661" cy="5039554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453E4DEE-E996-40F8-8635-0FF43D734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6" name="Rectangle 5">
              <a:extLst>
                <a:ext uri="{FF2B5EF4-FFF2-40B4-BE49-F238E27FC236}">
                  <a16:creationId xmlns:a16="http://schemas.microsoft.com/office/drawing/2014/main" id="{08BD1D3E-43CE-49EB-A424-0738950C64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7" name="Freeform 6">
              <a:extLst>
                <a:ext uri="{FF2B5EF4-FFF2-40B4-BE49-F238E27FC236}">
                  <a16:creationId xmlns:a16="http://schemas.microsoft.com/office/drawing/2014/main" id="{E9182037-E3FA-489A-95D5-29E424842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7">
              <a:extLst>
                <a:ext uri="{FF2B5EF4-FFF2-40B4-BE49-F238E27FC236}">
                  <a16:creationId xmlns:a16="http://schemas.microsoft.com/office/drawing/2014/main" id="{E8864E76-AD7F-4BEE-B3F6-A78FA42AE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8">
              <a:extLst>
                <a:ext uri="{FF2B5EF4-FFF2-40B4-BE49-F238E27FC236}">
                  <a16:creationId xmlns:a16="http://schemas.microsoft.com/office/drawing/2014/main" id="{8AD071B3-046D-4479-91FE-01E9AD7C8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9">
              <a:extLst>
                <a:ext uri="{FF2B5EF4-FFF2-40B4-BE49-F238E27FC236}">
                  <a16:creationId xmlns:a16="http://schemas.microsoft.com/office/drawing/2014/main" id="{91D776F5-E902-4A4D-A75D-A46E063C9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0">
              <a:extLst>
                <a:ext uri="{FF2B5EF4-FFF2-40B4-BE49-F238E27FC236}">
                  <a16:creationId xmlns:a16="http://schemas.microsoft.com/office/drawing/2014/main" id="{EBED8F24-A998-4952-AB68-E2074F074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1">
              <a:extLst>
                <a:ext uri="{FF2B5EF4-FFF2-40B4-BE49-F238E27FC236}">
                  <a16:creationId xmlns:a16="http://schemas.microsoft.com/office/drawing/2014/main" id="{74D7A646-8CDC-49B3-9C44-3EF38DB426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D4E99D14-E4F4-419B-9AAF-8D1CEAB28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3">
              <a:extLst>
                <a:ext uri="{FF2B5EF4-FFF2-40B4-BE49-F238E27FC236}">
                  <a16:creationId xmlns:a16="http://schemas.microsoft.com/office/drawing/2014/main" id="{377E106C-5445-4A52-9F7E-DA17387442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4">
              <a:extLst>
                <a:ext uri="{FF2B5EF4-FFF2-40B4-BE49-F238E27FC236}">
                  <a16:creationId xmlns:a16="http://schemas.microsoft.com/office/drawing/2014/main" id="{752BFE96-D378-4BAE-A64B-F851A34C4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5">
              <a:extLst>
                <a:ext uri="{FF2B5EF4-FFF2-40B4-BE49-F238E27FC236}">
                  <a16:creationId xmlns:a16="http://schemas.microsoft.com/office/drawing/2014/main" id="{B88FFB19-5A5E-4078-B467-9D4ABD21BD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Line 16">
              <a:extLst>
                <a:ext uri="{FF2B5EF4-FFF2-40B4-BE49-F238E27FC236}">
                  <a16:creationId xmlns:a16="http://schemas.microsoft.com/office/drawing/2014/main" id="{11042975-3D19-4728-BCDA-D3F5CD633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8" name="Freeform 17">
              <a:extLst>
                <a:ext uri="{FF2B5EF4-FFF2-40B4-BE49-F238E27FC236}">
                  <a16:creationId xmlns:a16="http://schemas.microsoft.com/office/drawing/2014/main" id="{A28972BD-D2E1-4DCA-A907-2E3B6F606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8">
              <a:extLst>
                <a:ext uri="{FF2B5EF4-FFF2-40B4-BE49-F238E27FC236}">
                  <a16:creationId xmlns:a16="http://schemas.microsoft.com/office/drawing/2014/main" id="{1C806824-5C2D-4747-B038-69EE4074B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9">
              <a:extLst>
                <a:ext uri="{FF2B5EF4-FFF2-40B4-BE49-F238E27FC236}">
                  <a16:creationId xmlns:a16="http://schemas.microsoft.com/office/drawing/2014/main" id="{3B33F710-16D7-4F48-BFCA-66C9CA235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0">
              <a:extLst>
                <a:ext uri="{FF2B5EF4-FFF2-40B4-BE49-F238E27FC236}">
                  <a16:creationId xmlns:a16="http://schemas.microsoft.com/office/drawing/2014/main" id="{6C8C8ED4-90FA-4E97-AAF0-D5D51E6A9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Rectangle 21">
              <a:extLst>
                <a:ext uri="{FF2B5EF4-FFF2-40B4-BE49-F238E27FC236}">
                  <a16:creationId xmlns:a16="http://schemas.microsoft.com/office/drawing/2014/main" id="{6C5EB9C1-B25F-4172-8A96-5950ECC828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3" name="Freeform 22">
              <a:extLst>
                <a:ext uri="{FF2B5EF4-FFF2-40B4-BE49-F238E27FC236}">
                  <a16:creationId xmlns:a16="http://schemas.microsoft.com/office/drawing/2014/main" id="{097E6E8A-9373-4655-882B-21715CCE9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3">
              <a:extLst>
                <a:ext uri="{FF2B5EF4-FFF2-40B4-BE49-F238E27FC236}">
                  <a16:creationId xmlns:a16="http://schemas.microsoft.com/office/drawing/2014/main" id="{EB8CC766-1206-4372-ACAF-8230AF4D54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4">
              <a:extLst>
                <a:ext uri="{FF2B5EF4-FFF2-40B4-BE49-F238E27FC236}">
                  <a16:creationId xmlns:a16="http://schemas.microsoft.com/office/drawing/2014/main" id="{1C8E2511-2489-47B2-9C19-C410910DD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5">
              <a:extLst>
                <a:ext uri="{FF2B5EF4-FFF2-40B4-BE49-F238E27FC236}">
                  <a16:creationId xmlns:a16="http://schemas.microsoft.com/office/drawing/2014/main" id="{D7820196-0A47-47EF-832C-A688E897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6">
              <a:extLst>
                <a:ext uri="{FF2B5EF4-FFF2-40B4-BE49-F238E27FC236}">
                  <a16:creationId xmlns:a16="http://schemas.microsoft.com/office/drawing/2014/main" id="{4982E0BF-34AE-48A3-AD6B-E0F3CD05D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7">
              <a:extLst>
                <a:ext uri="{FF2B5EF4-FFF2-40B4-BE49-F238E27FC236}">
                  <a16:creationId xmlns:a16="http://schemas.microsoft.com/office/drawing/2014/main" id="{CD34643B-9DF2-4310-8868-48252C339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8">
              <a:extLst>
                <a:ext uri="{FF2B5EF4-FFF2-40B4-BE49-F238E27FC236}">
                  <a16:creationId xmlns:a16="http://schemas.microsoft.com/office/drawing/2014/main" id="{4E020C4E-AF64-44A8-B830-779541D8D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9">
              <a:extLst>
                <a:ext uri="{FF2B5EF4-FFF2-40B4-BE49-F238E27FC236}">
                  <a16:creationId xmlns:a16="http://schemas.microsoft.com/office/drawing/2014/main" id="{D97BC3D3-B1B3-4825-9169-BBEF1DBCF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0">
              <a:extLst>
                <a:ext uri="{FF2B5EF4-FFF2-40B4-BE49-F238E27FC236}">
                  <a16:creationId xmlns:a16="http://schemas.microsoft.com/office/drawing/2014/main" id="{A750DC4F-1DAF-470E-98C6-6C68DEB93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1">
              <a:extLst>
                <a:ext uri="{FF2B5EF4-FFF2-40B4-BE49-F238E27FC236}">
                  <a16:creationId xmlns:a16="http://schemas.microsoft.com/office/drawing/2014/main" id="{2F99594A-5BBD-4E10-A818-8BE52B7D9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5" name="Oval 4">
            <a:extLst>
              <a:ext uri="{FF2B5EF4-FFF2-40B4-BE49-F238E27FC236}">
                <a16:creationId xmlns:a16="http://schemas.microsoft.com/office/drawing/2014/main" id="{79A487B4-E2DB-47DE-9998-592FD934651A}"/>
              </a:ext>
            </a:extLst>
          </p:cNvPr>
          <p:cNvSpPr/>
          <p:nvPr/>
        </p:nvSpPr>
        <p:spPr>
          <a:xfrm>
            <a:off x="9090991" y="3429000"/>
            <a:ext cx="172279" cy="215348"/>
          </a:xfrm>
          <a:prstGeom prst="ellipse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Connector: Curved 6">
            <a:extLst>
              <a:ext uri="{FF2B5EF4-FFF2-40B4-BE49-F238E27FC236}">
                <a16:creationId xmlns:a16="http://schemas.microsoft.com/office/drawing/2014/main" id="{7FF98D1C-6C87-4CBC-B3F3-C463C312105E}"/>
              </a:ext>
            </a:extLst>
          </p:cNvPr>
          <p:cNvCxnSpPr>
            <a:cxnSpLocks/>
          </p:cNvCxnSpPr>
          <p:nvPr/>
        </p:nvCxnSpPr>
        <p:spPr>
          <a:xfrm>
            <a:off x="2637183" y="527050"/>
            <a:ext cx="6453808" cy="3022600"/>
          </a:xfrm>
          <a:prstGeom prst="curvedConnector3">
            <a:avLst/>
          </a:prstGeom>
          <a:ln w="190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8D786AD-6BAC-45A8-B3CC-66121A497C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0989" y="145774"/>
            <a:ext cx="5316536" cy="6473954"/>
          </a:xfrm>
        </p:spPr>
        <p:txBody>
          <a:bodyPr>
            <a:normAutofit/>
          </a:bodyPr>
          <a:lstStyle/>
          <a:p>
            <a:r>
              <a:rPr lang="en-US" sz="2000" dirty="0"/>
              <a:t>There is a </a:t>
            </a:r>
            <a:r>
              <a:rPr lang="en-US" sz="2000" b="1" dirty="0">
                <a:solidFill>
                  <a:schemeClr val="accent3"/>
                </a:solidFill>
              </a:rPr>
              <a:t>noise point</a:t>
            </a:r>
            <a:r>
              <a:rPr lang="en-US" sz="2000" dirty="0">
                <a:solidFill>
                  <a:schemeClr val="accent3"/>
                </a:solidFill>
              </a:rPr>
              <a:t> </a:t>
            </a:r>
            <a:r>
              <a:rPr lang="en-US" sz="2000" dirty="0"/>
              <a:t>in the dataset</a:t>
            </a:r>
          </a:p>
          <a:p>
            <a:pPr marL="0" indent="0">
              <a:buNone/>
            </a:pPr>
            <a:r>
              <a:rPr lang="en-US" sz="2000" dirty="0"/>
              <a:t>-algorithms like </a:t>
            </a:r>
            <a:r>
              <a:rPr lang="en-US" sz="2000" b="1" dirty="0"/>
              <a:t>K-means</a:t>
            </a:r>
            <a:r>
              <a:rPr lang="en-US" sz="2000" dirty="0"/>
              <a:t> always give complete cluster</a:t>
            </a:r>
          </a:p>
          <a:p>
            <a:endParaRPr lang="en-US" sz="2000" dirty="0"/>
          </a:p>
          <a:p>
            <a:r>
              <a:rPr lang="en-US" sz="2000" b="1" dirty="0"/>
              <a:t>DBSCAN</a:t>
            </a:r>
            <a:r>
              <a:rPr lang="en-US" sz="2000" dirty="0"/>
              <a:t> gives </a:t>
            </a:r>
            <a:r>
              <a:rPr lang="en-US" sz="2000" dirty="0">
                <a:solidFill>
                  <a:schemeClr val="accent3"/>
                </a:solidFill>
              </a:rPr>
              <a:t>incomplete</a:t>
            </a:r>
            <a:r>
              <a:rPr lang="en-US" sz="2000" dirty="0"/>
              <a:t> clusters </a:t>
            </a:r>
            <a:r>
              <a:rPr lang="en-US" sz="2000" dirty="0">
                <a:solidFill>
                  <a:schemeClr val="accent3"/>
                </a:solidFill>
              </a:rPr>
              <a:t>in general</a:t>
            </a:r>
          </a:p>
          <a:p>
            <a:pPr marL="0" indent="0">
              <a:buNone/>
            </a:pPr>
            <a:r>
              <a:rPr lang="en-US" sz="2000" dirty="0"/>
              <a:t>- it doesn’t care which cluster the noise belongs to. </a:t>
            </a:r>
          </a:p>
          <a:p>
            <a:endParaRPr lang="en-US" sz="2000" dirty="0"/>
          </a:p>
          <a:p>
            <a:r>
              <a:rPr lang="en-US" sz="2000" dirty="0"/>
              <a:t>The noise points are stored in a default cluster for  DBSCAN’s result</a:t>
            </a:r>
          </a:p>
          <a:p>
            <a:pPr marL="0" indent="0">
              <a:buNone/>
            </a:pPr>
            <a:r>
              <a:rPr lang="en-US" sz="2000" dirty="0"/>
              <a:t>- I can claim the DBSCAN clustering result </a:t>
            </a:r>
            <a:r>
              <a:rPr lang="en-US" sz="2000" b="1" dirty="0">
                <a:solidFill>
                  <a:srgbClr val="00B050"/>
                </a:solidFill>
              </a:rPr>
              <a:t>from my software</a:t>
            </a:r>
            <a:r>
              <a:rPr lang="en-US" sz="2000" dirty="0"/>
              <a:t> is also </a:t>
            </a:r>
            <a:r>
              <a:rPr lang="en-US" sz="2000" b="1" dirty="0">
                <a:solidFill>
                  <a:srgbClr val="00B050"/>
                </a:solidFill>
              </a:rPr>
              <a:t>complete</a:t>
            </a:r>
          </a:p>
          <a:p>
            <a:endParaRPr lang="en-US" sz="2000" b="1" dirty="0"/>
          </a:p>
          <a:p>
            <a:r>
              <a:rPr lang="en-US" sz="2000" dirty="0"/>
              <a:t>Overall, all the algorithms I implemented produce complete clusters result.</a:t>
            </a:r>
          </a:p>
        </p:txBody>
      </p:sp>
    </p:spTree>
    <p:extLst>
      <p:ext uri="{BB962C8B-B14F-4D97-AF65-F5344CB8AC3E}">
        <p14:creationId xmlns:p14="http://schemas.microsoft.com/office/powerpoint/2010/main" val="28243029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2E4E997-8672-4FFD-B8EC-9932A8E47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FE6BA9E6-1D9E-4D30-B528-D49FA1342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644CA0C-145C-4405-A80D-6944AEA09C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2998" y="109537"/>
            <a:ext cx="3728964" cy="1054101"/>
          </a:xfrm>
        </p:spPr>
        <p:txBody>
          <a:bodyPr>
            <a:normAutofit/>
          </a:bodyPr>
          <a:lstStyle/>
          <a:p>
            <a:r>
              <a:rPr lang="en-US" altLang="zh-CN" sz="3200" dirty="0">
                <a:highlight>
                  <a:srgbClr val="FFFF00"/>
                </a:highlight>
              </a:rPr>
              <a:t>efficiency</a:t>
            </a:r>
            <a:endParaRPr lang="zh-CN" altLang="en-US" sz="3200" dirty="0">
              <a:highlight>
                <a:srgbClr val="FFFF00"/>
              </a:highlight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53E4DEE-E996-40F8-8635-0FF43D734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6" name="Rectangle 5">
              <a:extLst>
                <a:ext uri="{FF2B5EF4-FFF2-40B4-BE49-F238E27FC236}">
                  <a16:creationId xmlns:a16="http://schemas.microsoft.com/office/drawing/2014/main" id="{08BD1D3E-43CE-49EB-A424-0738950C64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7" name="Freeform 6">
              <a:extLst>
                <a:ext uri="{FF2B5EF4-FFF2-40B4-BE49-F238E27FC236}">
                  <a16:creationId xmlns:a16="http://schemas.microsoft.com/office/drawing/2014/main" id="{E9182037-E3FA-489A-95D5-29E424842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7">
              <a:extLst>
                <a:ext uri="{FF2B5EF4-FFF2-40B4-BE49-F238E27FC236}">
                  <a16:creationId xmlns:a16="http://schemas.microsoft.com/office/drawing/2014/main" id="{E8864E76-AD7F-4BEE-B3F6-A78FA42AE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8">
              <a:extLst>
                <a:ext uri="{FF2B5EF4-FFF2-40B4-BE49-F238E27FC236}">
                  <a16:creationId xmlns:a16="http://schemas.microsoft.com/office/drawing/2014/main" id="{8AD071B3-046D-4479-91FE-01E9AD7C8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9">
              <a:extLst>
                <a:ext uri="{FF2B5EF4-FFF2-40B4-BE49-F238E27FC236}">
                  <a16:creationId xmlns:a16="http://schemas.microsoft.com/office/drawing/2014/main" id="{91D776F5-E902-4A4D-A75D-A46E063C9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0">
              <a:extLst>
                <a:ext uri="{FF2B5EF4-FFF2-40B4-BE49-F238E27FC236}">
                  <a16:creationId xmlns:a16="http://schemas.microsoft.com/office/drawing/2014/main" id="{EBED8F24-A998-4952-AB68-E2074F074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1">
              <a:extLst>
                <a:ext uri="{FF2B5EF4-FFF2-40B4-BE49-F238E27FC236}">
                  <a16:creationId xmlns:a16="http://schemas.microsoft.com/office/drawing/2014/main" id="{74D7A646-8CDC-49B3-9C44-3EF38DB426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D4E99D14-E4F4-419B-9AAF-8D1CEAB28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3">
              <a:extLst>
                <a:ext uri="{FF2B5EF4-FFF2-40B4-BE49-F238E27FC236}">
                  <a16:creationId xmlns:a16="http://schemas.microsoft.com/office/drawing/2014/main" id="{377E106C-5445-4A52-9F7E-DA17387442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4">
              <a:extLst>
                <a:ext uri="{FF2B5EF4-FFF2-40B4-BE49-F238E27FC236}">
                  <a16:creationId xmlns:a16="http://schemas.microsoft.com/office/drawing/2014/main" id="{752BFE96-D378-4BAE-A64B-F851A34C4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5">
              <a:extLst>
                <a:ext uri="{FF2B5EF4-FFF2-40B4-BE49-F238E27FC236}">
                  <a16:creationId xmlns:a16="http://schemas.microsoft.com/office/drawing/2014/main" id="{B88FFB19-5A5E-4078-B467-9D4ABD21BD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Line 16">
              <a:extLst>
                <a:ext uri="{FF2B5EF4-FFF2-40B4-BE49-F238E27FC236}">
                  <a16:creationId xmlns:a16="http://schemas.microsoft.com/office/drawing/2014/main" id="{11042975-3D19-4728-BCDA-D3F5CD633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8" name="Freeform 17">
              <a:extLst>
                <a:ext uri="{FF2B5EF4-FFF2-40B4-BE49-F238E27FC236}">
                  <a16:creationId xmlns:a16="http://schemas.microsoft.com/office/drawing/2014/main" id="{A28972BD-D2E1-4DCA-A907-2E3B6F606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8">
              <a:extLst>
                <a:ext uri="{FF2B5EF4-FFF2-40B4-BE49-F238E27FC236}">
                  <a16:creationId xmlns:a16="http://schemas.microsoft.com/office/drawing/2014/main" id="{1C806824-5C2D-4747-B038-69EE4074B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9">
              <a:extLst>
                <a:ext uri="{FF2B5EF4-FFF2-40B4-BE49-F238E27FC236}">
                  <a16:creationId xmlns:a16="http://schemas.microsoft.com/office/drawing/2014/main" id="{3B33F710-16D7-4F48-BFCA-66C9CA235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0">
              <a:extLst>
                <a:ext uri="{FF2B5EF4-FFF2-40B4-BE49-F238E27FC236}">
                  <a16:creationId xmlns:a16="http://schemas.microsoft.com/office/drawing/2014/main" id="{6C8C8ED4-90FA-4E97-AAF0-D5D51E6A9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Rectangle 21">
              <a:extLst>
                <a:ext uri="{FF2B5EF4-FFF2-40B4-BE49-F238E27FC236}">
                  <a16:creationId xmlns:a16="http://schemas.microsoft.com/office/drawing/2014/main" id="{6C5EB9C1-B25F-4172-8A96-5950ECC828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3" name="Freeform 22">
              <a:extLst>
                <a:ext uri="{FF2B5EF4-FFF2-40B4-BE49-F238E27FC236}">
                  <a16:creationId xmlns:a16="http://schemas.microsoft.com/office/drawing/2014/main" id="{097E6E8A-9373-4655-882B-21715CCE9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3">
              <a:extLst>
                <a:ext uri="{FF2B5EF4-FFF2-40B4-BE49-F238E27FC236}">
                  <a16:creationId xmlns:a16="http://schemas.microsoft.com/office/drawing/2014/main" id="{EB8CC766-1206-4372-ACAF-8230AF4D54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4">
              <a:extLst>
                <a:ext uri="{FF2B5EF4-FFF2-40B4-BE49-F238E27FC236}">
                  <a16:creationId xmlns:a16="http://schemas.microsoft.com/office/drawing/2014/main" id="{1C8E2511-2489-47B2-9C19-C410910DD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5">
              <a:extLst>
                <a:ext uri="{FF2B5EF4-FFF2-40B4-BE49-F238E27FC236}">
                  <a16:creationId xmlns:a16="http://schemas.microsoft.com/office/drawing/2014/main" id="{D7820196-0A47-47EF-832C-A688E897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6">
              <a:extLst>
                <a:ext uri="{FF2B5EF4-FFF2-40B4-BE49-F238E27FC236}">
                  <a16:creationId xmlns:a16="http://schemas.microsoft.com/office/drawing/2014/main" id="{4982E0BF-34AE-48A3-AD6B-E0F3CD05D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7">
              <a:extLst>
                <a:ext uri="{FF2B5EF4-FFF2-40B4-BE49-F238E27FC236}">
                  <a16:creationId xmlns:a16="http://schemas.microsoft.com/office/drawing/2014/main" id="{CD34643B-9DF2-4310-8868-48252C339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8">
              <a:extLst>
                <a:ext uri="{FF2B5EF4-FFF2-40B4-BE49-F238E27FC236}">
                  <a16:creationId xmlns:a16="http://schemas.microsoft.com/office/drawing/2014/main" id="{4E020C4E-AF64-44A8-B830-779541D8D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9">
              <a:extLst>
                <a:ext uri="{FF2B5EF4-FFF2-40B4-BE49-F238E27FC236}">
                  <a16:creationId xmlns:a16="http://schemas.microsoft.com/office/drawing/2014/main" id="{D97BC3D3-B1B3-4825-9169-BBEF1DBCF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0">
              <a:extLst>
                <a:ext uri="{FF2B5EF4-FFF2-40B4-BE49-F238E27FC236}">
                  <a16:creationId xmlns:a16="http://schemas.microsoft.com/office/drawing/2014/main" id="{A750DC4F-1DAF-470E-98C6-6C68DEB93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1">
              <a:extLst>
                <a:ext uri="{FF2B5EF4-FFF2-40B4-BE49-F238E27FC236}">
                  <a16:creationId xmlns:a16="http://schemas.microsoft.com/office/drawing/2014/main" id="{2F99594A-5BBD-4E10-A818-8BE52B7D9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9D10311-DB05-4445-88DC-99C282A091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109538"/>
            <a:ext cx="5448299" cy="6524626"/>
          </a:xfrm>
        </p:spPr>
        <p:txBody>
          <a:bodyPr>
            <a:normAutofit fontScale="92500" lnSpcReduction="20000"/>
          </a:bodyPr>
          <a:lstStyle/>
          <a:p>
            <a:r>
              <a:rPr lang="en-US" sz="2000" dirty="0"/>
              <a:t>the </a:t>
            </a:r>
            <a:r>
              <a:rPr lang="en-US" sz="2000" b="1" dirty="0">
                <a:solidFill>
                  <a:schemeClr val="accent1"/>
                </a:solidFill>
              </a:rPr>
              <a:t>K-means</a:t>
            </a:r>
            <a:r>
              <a:rPr lang="en-US" sz="2000" dirty="0"/>
              <a:t> and </a:t>
            </a:r>
            <a:r>
              <a:rPr lang="en-US" sz="2000" b="1" dirty="0">
                <a:solidFill>
                  <a:schemeClr val="accent1"/>
                </a:solidFill>
              </a:rPr>
              <a:t>GMM</a:t>
            </a:r>
            <a:r>
              <a:rPr lang="en-US" sz="2000" dirty="0"/>
              <a:t> are </a:t>
            </a:r>
            <a:r>
              <a:rPr lang="en-US" sz="2000" b="1" dirty="0"/>
              <a:t>faster</a:t>
            </a:r>
            <a:r>
              <a:rPr lang="en-US" sz="2000" dirty="0"/>
              <a:t> than DBSCAN and Agglomerative overall</a:t>
            </a:r>
          </a:p>
          <a:p>
            <a:endParaRPr lang="en-US" sz="2000" dirty="0"/>
          </a:p>
          <a:p>
            <a:r>
              <a:rPr lang="en-US" sz="2000" b="1" dirty="0">
                <a:solidFill>
                  <a:schemeClr val="accent3"/>
                </a:solidFill>
              </a:rPr>
              <a:t>Agglomerative</a:t>
            </a:r>
            <a:r>
              <a:rPr lang="en-US" sz="2000" dirty="0"/>
              <a:t> is the </a:t>
            </a:r>
            <a:r>
              <a:rPr lang="en-US" sz="2000" b="1" dirty="0"/>
              <a:t>slowest</a:t>
            </a:r>
          </a:p>
          <a:p>
            <a:pPr marL="0" indent="0">
              <a:buNone/>
            </a:pPr>
            <a:r>
              <a:rPr lang="en-US" sz="2000" dirty="0"/>
              <a:t>-only two clusters can be merged for each iteration, </a:t>
            </a:r>
            <a:r>
              <a:rPr lang="en-US" sz="2000" dirty="0">
                <a:solidFill>
                  <a:schemeClr val="accent3"/>
                </a:solidFill>
              </a:rPr>
              <a:t>high time complexity</a:t>
            </a:r>
            <a:r>
              <a:rPr lang="en-US" sz="2000" dirty="0"/>
              <a:t>. </a:t>
            </a:r>
          </a:p>
          <a:p>
            <a:endParaRPr lang="en-US" sz="2000" dirty="0"/>
          </a:p>
          <a:p>
            <a:r>
              <a:rPr lang="en-US" sz="2000" dirty="0"/>
              <a:t>The </a:t>
            </a:r>
            <a:r>
              <a:rPr lang="en-US" sz="2000" b="1" dirty="0">
                <a:solidFill>
                  <a:srgbClr val="FFC000"/>
                </a:solidFill>
              </a:rPr>
              <a:t>GMM</a:t>
            </a:r>
            <a:r>
              <a:rPr lang="en-US" sz="2000" dirty="0"/>
              <a:t> performs well and efficiently with larger and complex dataset</a:t>
            </a:r>
          </a:p>
          <a:p>
            <a:endParaRPr lang="en-US" sz="2000" dirty="0"/>
          </a:p>
          <a:p>
            <a:r>
              <a:rPr lang="en-US" sz="2000" dirty="0"/>
              <a:t> By choosing a </a:t>
            </a:r>
            <a:r>
              <a:rPr lang="en-US" sz="2000" b="1" dirty="0"/>
              <a:t>Gaussian distributed </a:t>
            </a:r>
            <a:r>
              <a:rPr lang="en-US" sz="2000" dirty="0"/>
              <a:t>dataset, </a:t>
            </a:r>
            <a:r>
              <a:rPr lang="en-US" sz="2000" b="1" dirty="0"/>
              <a:t>5000 points</a:t>
            </a:r>
          </a:p>
          <a:p>
            <a:endParaRPr lang="en-US" sz="2000" b="1" dirty="0"/>
          </a:p>
          <a:p>
            <a:pPr marL="0" indent="0">
              <a:buNone/>
            </a:pPr>
            <a:r>
              <a:rPr lang="en-US" sz="2000" dirty="0"/>
              <a:t>-the clustered results from </a:t>
            </a:r>
            <a:r>
              <a:rPr lang="en-US" sz="2000" b="1" dirty="0">
                <a:solidFill>
                  <a:srgbClr val="FFC000"/>
                </a:solidFill>
              </a:rPr>
              <a:t>GMM</a:t>
            </a:r>
            <a:r>
              <a:rPr lang="en-US" sz="2000" dirty="0"/>
              <a:t> (</a:t>
            </a:r>
            <a:r>
              <a:rPr lang="en-US" sz="2000" b="1" dirty="0"/>
              <a:t>top-left</a:t>
            </a:r>
            <a:r>
              <a:rPr lang="en-US" sz="2000" dirty="0"/>
              <a:t> )are produced in </a:t>
            </a:r>
            <a:r>
              <a:rPr lang="en-US" sz="2000" b="1" dirty="0">
                <a:solidFill>
                  <a:srgbClr val="FFC000"/>
                </a:solidFill>
              </a:rPr>
              <a:t>1 second</a:t>
            </a:r>
            <a:r>
              <a:rPr lang="en-US" sz="2000" dirty="0"/>
              <a:t>, with high level of correctness </a:t>
            </a:r>
          </a:p>
          <a:p>
            <a:pPr marL="0" indent="0">
              <a:buNone/>
            </a:pPr>
            <a:r>
              <a:rPr lang="en-US" sz="2000" dirty="0"/>
              <a:t>-while other algorithms like </a:t>
            </a:r>
            <a:r>
              <a:rPr lang="en-US" sz="2000" b="1" dirty="0"/>
              <a:t>DBSCAN</a:t>
            </a:r>
            <a:r>
              <a:rPr lang="en-US" sz="2000" dirty="0"/>
              <a:t> and </a:t>
            </a:r>
            <a:r>
              <a:rPr lang="en-US" sz="2000" b="1" dirty="0"/>
              <a:t>Agglomerative</a:t>
            </a:r>
            <a:r>
              <a:rPr lang="en-US" sz="2000" dirty="0"/>
              <a:t> takes much longer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40444A-FC95-4ED1-A386-067329361D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7472" y="1268413"/>
            <a:ext cx="6574723" cy="5192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9686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8BFF17-E490-45D4-91F9-14C626F4D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582" y="265044"/>
            <a:ext cx="11383617" cy="1219199"/>
          </a:xfrm>
        </p:spPr>
        <p:txBody>
          <a:bodyPr/>
          <a:lstStyle/>
          <a:p>
            <a:r>
              <a:rPr lang="en-US" altLang="zh-CN" dirty="0"/>
              <a:t>Conclusion</a:t>
            </a:r>
            <a:endParaRPr lang="zh-CN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A7D09-6BCD-4108-BAB2-C793C0E4B2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1" y="1616766"/>
            <a:ext cx="11582397" cy="4976190"/>
          </a:xfrm>
        </p:spPr>
        <p:txBody>
          <a:bodyPr>
            <a:normAutofit/>
          </a:bodyPr>
          <a:lstStyle/>
          <a:p>
            <a:r>
              <a:rPr lang="en-US" altLang="zh-CN" sz="2000" dirty="0"/>
              <a:t>In practice, not all the requirements can be met by a single clustering solution</a:t>
            </a:r>
          </a:p>
          <a:p>
            <a:pPr marL="0" indent="0">
              <a:buNone/>
            </a:pPr>
            <a:r>
              <a:rPr lang="en-US" altLang="zh-CN" sz="2000" dirty="0"/>
              <a:t>-a </a:t>
            </a:r>
            <a:r>
              <a:rPr lang="en-US" altLang="zh-CN" sz="2000" b="1" dirty="0"/>
              <a:t>single</a:t>
            </a:r>
            <a:r>
              <a:rPr lang="en-US" altLang="zh-CN" sz="2000" dirty="0"/>
              <a:t> clustering solution may not be suitable for </a:t>
            </a:r>
            <a:r>
              <a:rPr lang="en-US" altLang="zh-CN" sz="2000" b="1" dirty="0"/>
              <a:t>different application backgrounds</a:t>
            </a:r>
            <a:r>
              <a:rPr lang="en-US" altLang="zh-CN" sz="2000" dirty="0"/>
              <a:t>.</a:t>
            </a:r>
          </a:p>
          <a:p>
            <a:pPr marL="0" indent="0">
              <a:buNone/>
            </a:pPr>
            <a:endParaRPr lang="en-US" altLang="zh-CN" sz="2000" dirty="0"/>
          </a:p>
          <a:p>
            <a:r>
              <a:rPr lang="en-US" altLang="zh-CN" sz="2000" dirty="0"/>
              <a:t>A clustering solution can be selected regard to the </a:t>
            </a:r>
            <a:r>
              <a:rPr lang="en-US" altLang="zh-CN" sz="2000" b="1" dirty="0"/>
              <a:t>characteristics</a:t>
            </a:r>
            <a:r>
              <a:rPr lang="en-US" altLang="zh-CN" sz="2000" dirty="0"/>
              <a:t> of dataset:</a:t>
            </a:r>
          </a:p>
          <a:p>
            <a:pPr marL="0" indent="0">
              <a:buNone/>
            </a:pPr>
            <a:r>
              <a:rPr lang="en-US" altLang="zh-CN" sz="2000" dirty="0"/>
              <a:t>- size, shape and density </a:t>
            </a:r>
          </a:p>
          <a:p>
            <a:pPr marL="0" indent="0">
              <a:buNone/>
            </a:pPr>
            <a:endParaRPr lang="en-US" altLang="zh-CN" sz="2000" dirty="0"/>
          </a:p>
          <a:p>
            <a:r>
              <a:rPr lang="en-US" altLang="zh-CN" sz="2000" dirty="0"/>
              <a:t>For algorithms which is sensitive to initial value like K-means</a:t>
            </a:r>
          </a:p>
          <a:p>
            <a:pPr marL="0" indent="0">
              <a:buNone/>
            </a:pPr>
            <a:r>
              <a:rPr lang="en-US" altLang="zh-CN" sz="2000" dirty="0"/>
              <a:t>- the algorithm may produce a </a:t>
            </a:r>
            <a:r>
              <a:rPr lang="en-US" altLang="zh-CN" sz="2000" b="1" dirty="0"/>
              <a:t>non-deterministic</a:t>
            </a:r>
            <a:r>
              <a:rPr lang="en-US" altLang="zh-CN" sz="2000" dirty="0"/>
              <a:t> result if the initial random partition is different. </a:t>
            </a:r>
          </a:p>
        </p:txBody>
      </p:sp>
    </p:spTree>
    <p:extLst>
      <p:ext uri="{BB962C8B-B14F-4D97-AF65-F5344CB8AC3E}">
        <p14:creationId xmlns:p14="http://schemas.microsoft.com/office/powerpoint/2010/main" val="38457553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1DD05B-1B49-43F3-97F7-B77C895EC4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564" y="0"/>
            <a:ext cx="11622157" cy="993913"/>
          </a:xfrm>
        </p:spPr>
        <p:txBody>
          <a:bodyPr/>
          <a:lstStyle/>
          <a:p>
            <a:r>
              <a:rPr lang="en-US" altLang="zh-CN" dirty="0"/>
              <a:t>Strength </a:t>
            </a:r>
            <a:endParaRPr lang="zh-CN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E792AB-7166-44FD-8863-FBC4A4EB4E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2280" y="993913"/>
            <a:ext cx="11622156" cy="5605670"/>
          </a:xfrm>
        </p:spPr>
        <p:txBody>
          <a:bodyPr>
            <a:normAutofit/>
          </a:bodyPr>
          <a:lstStyle/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GB" altLang="zh-CN" sz="2200" dirty="0">
                <a:ea typeface="等线" panose="02010600030101010101" pitchFamily="2" charset="-122"/>
                <a:cs typeface="Times New Roman" panose="02020603050405020304" pitchFamily="18" charset="0"/>
              </a:rPr>
              <a:t>The </a:t>
            </a:r>
            <a:r>
              <a:rPr lang="en-GB" altLang="zh-CN" sz="2200" b="1" dirty="0">
                <a:solidFill>
                  <a:srgbClr val="FFC000"/>
                </a:solidFill>
                <a:ea typeface="等线" panose="02010600030101010101" pitchFamily="2" charset="-122"/>
                <a:cs typeface="Times New Roman" panose="02020603050405020304" pitchFamily="18" charset="0"/>
              </a:rPr>
              <a:t>advantages</a:t>
            </a:r>
            <a:r>
              <a:rPr lang="en-GB" altLang="zh-CN" sz="2200" dirty="0">
                <a:ea typeface="等线" panose="02010600030101010101" pitchFamily="2" charset="-122"/>
                <a:cs typeface="Times New Roman" panose="02020603050405020304" pitchFamily="18" charset="0"/>
              </a:rPr>
              <a:t> my software has </a:t>
            </a:r>
            <a:r>
              <a:rPr lang="en-GB" altLang="zh-CN" sz="2200" b="1" dirty="0">
                <a:solidFill>
                  <a:srgbClr val="FFC000"/>
                </a:solidFill>
                <a:ea typeface="等线" panose="02010600030101010101" pitchFamily="2" charset="-122"/>
                <a:cs typeface="Times New Roman" panose="02020603050405020304" pitchFamily="18" charset="0"/>
              </a:rPr>
              <a:t>comparing to Weka</a:t>
            </a:r>
            <a:r>
              <a:rPr lang="en-GB" altLang="zh-CN" sz="2200" dirty="0">
                <a:ea typeface="等线" panose="02010600030101010101" pitchFamily="2" charset="-122"/>
                <a:cs typeface="Times New Roman" panose="02020603050405020304" pitchFamily="18" charset="0"/>
              </a:rPr>
              <a:t>:</a:t>
            </a:r>
            <a:endParaRPr lang="zh-CN" altLang="zh-CN" sz="2200" dirty="0"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"/>
            </a:pPr>
            <a:r>
              <a:rPr lang="en-GB" altLang="zh-CN" sz="2200" b="1" dirty="0">
                <a:ea typeface="等线" panose="02010600030101010101" pitchFamily="2" charset="-122"/>
                <a:cs typeface="Times New Roman" panose="02020603050405020304" pitchFamily="18" charset="0"/>
              </a:rPr>
              <a:t>Quality measures </a:t>
            </a:r>
            <a:r>
              <a:rPr lang="en-GB" altLang="zh-CN" sz="2200" dirty="0">
                <a:ea typeface="等线" panose="02010600030101010101" pitchFamily="2" charset="-122"/>
                <a:cs typeface="Times New Roman" panose="02020603050405020304" pitchFamily="18" charset="0"/>
              </a:rPr>
              <a:t>are provided</a:t>
            </a:r>
          </a:p>
          <a:p>
            <a:pPr marL="0" lvl="0" indent="0">
              <a:lnSpc>
                <a:spcPct val="107000"/>
              </a:lnSpc>
              <a:spcAft>
                <a:spcPts val="0"/>
              </a:spcAft>
              <a:buNone/>
            </a:pPr>
            <a:endParaRPr lang="zh-CN" altLang="zh-CN" sz="2200" dirty="0"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"/>
            </a:pPr>
            <a:r>
              <a:rPr lang="en-GB" altLang="zh-CN" sz="2200" dirty="0">
                <a:ea typeface="等线" panose="02010600030101010101" pitchFamily="2" charset="-122"/>
                <a:cs typeface="Times New Roman" panose="02020603050405020304" pitchFamily="18" charset="0"/>
              </a:rPr>
              <a:t>Clusters result are </a:t>
            </a:r>
            <a:r>
              <a:rPr lang="en-GB" altLang="zh-CN" sz="2200" b="1" dirty="0">
                <a:ea typeface="等线" panose="02010600030101010101" pitchFamily="2" charset="-122"/>
                <a:cs typeface="Times New Roman" panose="02020603050405020304" pitchFamily="18" charset="0"/>
              </a:rPr>
              <a:t>displayed more accurate and neatly </a:t>
            </a:r>
            <a:r>
              <a:rPr lang="en-GB" altLang="zh-CN" sz="2200" dirty="0">
                <a:ea typeface="等线" panose="02010600030101010101" pitchFamily="2" charset="-122"/>
                <a:cs typeface="Times New Roman" panose="02020603050405020304" pitchFamily="18" charset="0"/>
              </a:rPr>
              <a:t>with distinct colour codes and marker styles</a:t>
            </a:r>
          </a:p>
          <a:p>
            <a:pPr marL="0" lvl="0" indent="0">
              <a:lnSpc>
                <a:spcPct val="107000"/>
              </a:lnSpc>
              <a:spcAft>
                <a:spcPts val="0"/>
              </a:spcAft>
              <a:buNone/>
            </a:pPr>
            <a:endParaRPr lang="zh-CN" altLang="zh-CN" sz="2200" dirty="0"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"/>
            </a:pPr>
            <a:r>
              <a:rPr lang="en-GB" altLang="zh-CN" sz="2200" b="1" dirty="0">
                <a:ea typeface="等线" panose="02010600030101010101" pitchFamily="2" charset="-122"/>
                <a:cs typeface="Times New Roman" panose="02020603050405020304" pitchFamily="18" charset="0"/>
              </a:rPr>
              <a:t>Easy to use </a:t>
            </a:r>
            <a:r>
              <a:rPr lang="en-GB" altLang="zh-CN" sz="2200" dirty="0">
                <a:ea typeface="等线" panose="02010600030101010101" pitchFamily="2" charset="-122"/>
                <a:cs typeface="Times New Roman" panose="02020603050405020304" pitchFamily="18" charset="0"/>
              </a:rPr>
              <a:t>with simple GUI design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"/>
            </a:pPr>
            <a:endParaRPr lang="en-GB" altLang="zh-CN" sz="2200" dirty="0"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lv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altLang="zh-CN" sz="2200" dirty="0">
                <a:ea typeface="等线" panose="02010600030101010101" pitchFamily="2" charset="-122"/>
                <a:cs typeface="Times New Roman" panose="02020603050405020304" pitchFamily="18" charset="0"/>
              </a:rPr>
              <a:t>Programs written in </a:t>
            </a:r>
            <a:r>
              <a:rPr lang="en-US" altLang="zh-CN" sz="2200" b="1" dirty="0">
                <a:solidFill>
                  <a:srgbClr val="00B0F0"/>
                </a:solidFill>
                <a:ea typeface="等线" panose="02010600030101010101" pitchFamily="2" charset="-122"/>
                <a:cs typeface="Times New Roman" panose="02020603050405020304" pitchFamily="18" charset="0"/>
              </a:rPr>
              <a:t>C#</a:t>
            </a:r>
            <a:r>
              <a:rPr lang="en-US" altLang="zh-CN" sz="2200" b="1" dirty="0"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200" dirty="0">
                <a:ea typeface="等线" panose="02010600030101010101" pitchFamily="2" charset="-122"/>
                <a:cs typeface="Times New Roman" panose="02020603050405020304" pitchFamily="18" charset="0"/>
              </a:rPr>
              <a:t>under Visual Studio, </a:t>
            </a:r>
            <a:r>
              <a:rPr lang="en-US" altLang="zh-CN" sz="2200" b="1" dirty="0">
                <a:ea typeface="等线" panose="02010600030101010101" pitchFamily="2" charset="-122"/>
                <a:cs typeface="Times New Roman" panose="02020603050405020304" pitchFamily="18" charset="0"/>
              </a:rPr>
              <a:t>no libraries provided</a:t>
            </a:r>
          </a:p>
          <a:p>
            <a:pPr marL="0" lv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altLang="zh-CN" sz="2200" dirty="0">
                <a:ea typeface="等线" panose="02010600030101010101" pitchFamily="2" charset="-122"/>
                <a:cs typeface="Times New Roman" panose="02020603050405020304" pitchFamily="18" charset="0"/>
              </a:rPr>
              <a:t>-showed my programming skills and good understanding of algorithms</a:t>
            </a:r>
            <a:endParaRPr lang="en-GB" altLang="zh-CN" sz="2200" dirty="0"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"/>
            </a:pPr>
            <a:endParaRPr lang="en-GB" altLang="zh-CN" sz="2000" dirty="0"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lvl="0" indent="0">
              <a:lnSpc>
                <a:spcPct val="107000"/>
              </a:lnSpc>
              <a:spcAft>
                <a:spcPts val="800"/>
              </a:spcAft>
              <a:buNone/>
            </a:pPr>
            <a:endParaRPr lang="zh-CN" altLang="zh-CN" sz="2000" dirty="0">
              <a:latin typeface="Calibri" panose="020F0502020204030204" pitchFamily="34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22220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FDC0A-1434-44F4-A1BB-67CF6EE567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052" y="212036"/>
            <a:ext cx="11277600" cy="1378226"/>
          </a:xfrm>
        </p:spPr>
        <p:txBody>
          <a:bodyPr/>
          <a:lstStyle/>
          <a:p>
            <a:r>
              <a:rPr lang="en-US" altLang="zh-CN" dirty="0"/>
              <a:t>limitations/Future work</a:t>
            </a:r>
            <a:endParaRPr lang="zh-CN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86BE0D-E2B6-47A4-9453-5151ED4540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9026" y="1311965"/>
            <a:ext cx="11714922" cy="5333999"/>
          </a:xfrm>
        </p:spPr>
        <p:txBody>
          <a:bodyPr>
            <a:normAutofit fontScale="92500" lnSpcReduction="10000"/>
          </a:bodyPr>
          <a:lstStyle/>
          <a:p>
            <a:r>
              <a:rPr lang="en-US" altLang="zh-CN" sz="2000" b="1" dirty="0"/>
              <a:t>Data is in low dimension (2D)</a:t>
            </a:r>
          </a:p>
          <a:p>
            <a:pPr marL="0" indent="0">
              <a:buNone/>
            </a:pPr>
            <a:r>
              <a:rPr lang="en-US" altLang="zh-CN" sz="2000" dirty="0"/>
              <a:t>-could have higher dimension data in future</a:t>
            </a:r>
          </a:p>
          <a:p>
            <a:pPr marL="0" indent="0">
              <a:buNone/>
            </a:pPr>
            <a:endParaRPr lang="en-US" altLang="zh-CN" sz="2000" dirty="0"/>
          </a:p>
          <a:p>
            <a:r>
              <a:rPr lang="en-US" altLang="zh-CN" sz="2000" b="1" dirty="0"/>
              <a:t>Agglomerative algorithm</a:t>
            </a:r>
          </a:p>
          <a:p>
            <a:pPr>
              <a:buFontTx/>
              <a:buChar char="-"/>
            </a:pPr>
            <a:r>
              <a:rPr lang="en-US" altLang="zh-CN" sz="2000" dirty="0"/>
              <a:t>an option allows choosing different linkage method could be done in the future</a:t>
            </a:r>
          </a:p>
          <a:p>
            <a:pPr>
              <a:buFontTx/>
              <a:buChar char="-"/>
            </a:pPr>
            <a:r>
              <a:rPr lang="en-US" altLang="zh-CN" sz="2000" dirty="0"/>
              <a:t>E.g. average linkage, complete linkage</a:t>
            </a:r>
          </a:p>
          <a:p>
            <a:pPr>
              <a:buFontTx/>
              <a:buChar char="-"/>
            </a:pPr>
            <a:endParaRPr lang="en-US" altLang="zh-CN" sz="2000" dirty="0"/>
          </a:p>
          <a:p>
            <a:r>
              <a:rPr lang="en-US" altLang="zh-CN" sz="2000" b="1" dirty="0"/>
              <a:t>DBSCAN algorithm </a:t>
            </a:r>
          </a:p>
          <a:p>
            <a:pPr marL="0" indent="0">
              <a:buNone/>
            </a:pPr>
            <a:r>
              <a:rPr lang="en-US" altLang="zh-CN" sz="2000" dirty="0"/>
              <a:t>-quality measure could be investigated and provided in the future. </a:t>
            </a:r>
          </a:p>
          <a:p>
            <a:pPr marL="0" indent="0">
              <a:buNone/>
            </a:pPr>
            <a:r>
              <a:rPr lang="en-US" altLang="zh-CN" sz="2000" dirty="0"/>
              <a:t>-An idea for quality measure in arbitrary shape cluster: </a:t>
            </a:r>
          </a:p>
          <a:p>
            <a:pPr marL="0" indent="0">
              <a:buNone/>
            </a:pPr>
            <a:r>
              <a:rPr lang="en-US" altLang="zh-CN" sz="2000" dirty="0"/>
              <a:t>calculate their average or total sum of distance, if the distances between each other are very small, that means they are tightly close to each other.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4071018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E9A303-6492-4FED-9406-7B1B0F329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887493"/>
          </a:xfrm>
        </p:spPr>
        <p:txBody>
          <a:bodyPr>
            <a:normAutofit/>
          </a:bodyPr>
          <a:lstStyle/>
          <a:p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background</a:t>
            </a:r>
            <a:endParaRPr lang="zh-CN" altLang="en-US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3D6C0EB-2197-42A9-B7EA-F7D63685004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21879255"/>
              </p:ext>
            </p:extLst>
          </p:nvPr>
        </p:nvGraphicFramePr>
        <p:xfrm>
          <a:off x="112542" y="1589649"/>
          <a:ext cx="11943470" cy="50503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788488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6E85767-EA90-4AB2-B126-B07A275CA3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36" r="9646" b="3"/>
          <a:stretch/>
        </p:blipFill>
        <p:spPr>
          <a:xfrm>
            <a:off x="611392" y="2347105"/>
            <a:ext cx="5029753" cy="3712464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82071-6CEF-4438-B22C-B17A3914B4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51171" y="780757"/>
            <a:ext cx="6190773" cy="5873261"/>
          </a:xfrm>
        </p:spPr>
        <p:txBody>
          <a:bodyPr>
            <a:normAutofit lnSpcReduction="10000"/>
          </a:bodyPr>
          <a:lstStyle/>
          <a:p>
            <a:r>
              <a:rPr lang="en-US" altLang="zh-CN" sz="2000" b="1" dirty="0"/>
              <a:t>  In Insurance industry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CN" sz="2000" dirty="0"/>
              <a:t>identifies the group of car insurance policy holders through a high average consumption</a:t>
            </a:r>
          </a:p>
          <a:p>
            <a:pPr marL="0" indent="0">
              <a:buNone/>
            </a:pPr>
            <a:endParaRPr lang="en-US" altLang="zh-CN" sz="200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CN" sz="2000" dirty="0"/>
              <a:t>identifies a city's real estate subgroup based on residential type, value, and geographic location</a:t>
            </a:r>
          </a:p>
          <a:p>
            <a:pPr marL="0" indent="0">
              <a:buNone/>
            </a:pPr>
            <a:endParaRPr lang="en-US" altLang="zh-CN" sz="2000" dirty="0"/>
          </a:p>
          <a:p>
            <a:pPr marL="0" indent="0">
              <a:buNone/>
            </a:pPr>
            <a:endParaRPr lang="en-US" altLang="zh-CN" sz="2000" dirty="0"/>
          </a:p>
          <a:p>
            <a:r>
              <a:rPr lang="en-US" altLang="zh-CN" sz="2000" b="1" dirty="0"/>
              <a:t>    In E-commerce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CN" sz="2000" dirty="0"/>
              <a:t>To group customers with similar browsing behavior</a:t>
            </a:r>
          </a:p>
          <a:p>
            <a:pPr marL="0" indent="0">
              <a:buNone/>
            </a:pPr>
            <a:endParaRPr lang="en-US" altLang="zh-CN" sz="200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CN" sz="2000" dirty="0"/>
              <a:t> analyze the common characteristics of customers in order to provide more appropriate services.</a:t>
            </a:r>
          </a:p>
          <a:p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1008382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E0F9C9-DB6C-438C-B489-232A71E5D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2227" y="702156"/>
            <a:ext cx="8708582" cy="1188720"/>
          </a:xfrm>
        </p:spPr>
        <p:txBody>
          <a:bodyPr>
            <a:normAutofit/>
          </a:bodyPr>
          <a:lstStyle/>
          <a:p>
            <a:r>
              <a:rPr lang="en-US" altLang="zh-CN" dirty="0"/>
              <a:t>Why a software tool is needed?</a:t>
            </a:r>
            <a:endParaRPr lang="zh-CN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E2EF12-EDEC-4FB2-B14D-8897E2CC5D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03906" y="1983545"/>
            <a:ext cx="9253631" cy="457199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CN" sz="2000" dirty="0"/>
              <a:t>Behind all these applications is about grouping.</a:t>
            </a:r>
          </a:p>
          <a:p>
            <a:pPr>
              <a:lnSpc>
                <a:spcPct val="100000"/>
              </a:lnSpc>
            </a:pPr>
            <a:endParaRPr lang="en-US" altLang="zh-CN" sz="2000" dirty="0"/>
          </a:p>
          <a:p>
            <a:pPr>
              <a:lnSpc>
                <a:spcPct val="100000"/>
              </a:lnSpc>
            </a:pPr>
            <a:r>
              <a:rPr lang="en-US" altLang="zh-CN" sz="2000" dirty="0"/>
              <a:t>Many clustering  algorithms has been developed until today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2000" dirty="0"/>
              <a:t>-there is a need to study and </a:t>
            </a:r>
            <a:r>
              <a:rPr lang="en-US" altLang="zh-CN" sz="2000" b="1" dirty="0">
                <a:solidFill>
                  <a:srgbClr val="FFC000"/>
                </a:solidFill>
              </a:rPr>
              <a:t>evaluate</a:t>
            </a:r>
            <a:r>
              <a:rPr lang="en-US" altLang="zh-CN" sz="2000" dirty="0"/>
              <a:t> the performance of different </a:t>
            </a:r>
            <a:r>
              <a:rPr lang="en-US" altLang="zh-CN" sz="2000" dirty="0">
                <a:solidFill>
                  <a:srgbClr val="FFC000"/>
                </a:solidFill>
              </a:rPr>
              <a:t>clustering algorithms</a:t>
            </a: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altLang="zh-CN" sz="2000" dirty="0"/>
              <a:t>therefore there is a need for developing a such software tool which allow people to do so. </a:t>
            </a:r>
          </a:p>
          <a:p>
            <a:pPr>
              <a:lnSpc>
                <a:spcPct val="100000"/>
              </a:lnSpc>
              <a:buFontTx/>
              <a:buChar char="-"/>
            </a:pPr>
            <a:endParaRPr lang="en-US" altLang="zh-CN" sz="2000" dirty="0"/>
          </a:p>
          <a:p>
            <a:pPr>
              <a:lnSpc>
                <a:spcPct val="100000"/>
              </a:lnSpc>
            </a:pPr>
            <a:r>
              <a:rPr lang="en-US" altLang="zh-CN" sz="2000" dirty="0"/>
              <a:t>Visualization can help to understand the patterns better </a:t>
            </a: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altLang="zh-CN" sz="2000" dirty="0"/>
              <a:t>-improve </a:t>
            </a:r>
            <a:r>
              <a:rPr lang="en-US" altLang="zh-CN" sz="2000" b="1" dirty="0">
                <a:solidFill>
                  <a:srgbClr val="FFC000"/>
                </a:solidFill>
              </a:rPr>
              <a:t>comprehensibility</a:t>
            </a:r>
            <a:r>
              <a:rPr lang="en-US" altLang="zh-CN" sz="2000" dirty="0"/>
              <a:t>, can even enable the discovery of new patterns by human eyes.</a:t>
            </a:r>
            <a:endParaRPr lang="zh-CN" altLang="en-US" sz="2000" dirty="0"/>
          </a:p>
        </p:txBody>
      </p:sp>
      <p:pic>
        <p:nvPicPr>
          <p:cNvPr id="7" name="Graphic 6" descr="Light Bulb and Gear">
            <a:extLst>
              <a:ext uri="{FF2B5EF4-FFF2-40B4-BE49-F238E27FC236}">
                <a16:creationId xmlns:a16="http://schemas.microsoft.com/office/drawing/2014/main" id="{7A083006-3272-4E11-AE2D-B372CA05F6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1193" y="1862595"/>
            <a:ext cx="2122714" cy="2712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3293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EF76A-BB8F-42EB-A6D5-752D9C0E9E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583" y="132522"/>
            <a:ext cx="11423374" cy="1497495"/>
          </a:xfrm>
        </p:spPr>
        <p:txBody>
          <a:bodyPr/>
          <a:lstStyle/>
          <a:p>
            <a:r>
              <a:rPr lang="en-US" altLang="zh-CN" dirty="0"/>
              <a:t>What is clustering:</a:t>
            </a:r>
            <a:endParaRPr lang="zh-CN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C7BDF9-FA3B-4989-B115-F48F7BE7FD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8296" y="1749286"/>
            <a:ext cx="11754678" cy="4976191"/>
          </a:xfrm>
        </p:spPr>
        <p:txBody>
          <a:bodyPr>
            <a:normAutofit lnSpcReduction="10000"/>
          </a:bodyPr>
          <a:lstStyle/>
          <a:p>
            <a:r>
              <a:rPr lang="en-US" altLang="zh-CN" dirty="0"/>
              <a:t>The term </a:t>
            </a:r>
            <a:r>
              <a:rPr lang="en-US" altLang="zh-CN" b="1" u="sng" dirty="0">
                <a:solidFill>
                  <a:schemeClr val="accent5">
                    <a:lumMod val="50000"/>
                  </a:schemeClr>
                </a:solidFill>
              </a:rPr>
              <a:t>cluster</a:t>
            </a:r>
            <a:r>
              <a:rPr lang="en-US" altLang="zh-CN" dirty="0"/>
              <a:t> refers to a </a:t>
            </a:r>
            <a:r>
              <a:rPr lang="en-US" altLang="zh-CN" b="1" dirty="0">
                <a:solidFill>
                  <a:srgbClr val="FF0000"/>
                </a:solidFill>
              </a:rPr>
              <a:t>group of data objects </a:t>
            </a:r>
            <a:r>
              <a:rPr lang="en-US" altLang="zh-CN" dirty="0"/>
              <a:t>with certain degree of </a:t>
            </a:r>
            <a:r>
              <a:rPr lang="en-US" altLang="zh-CN" b="1" dirty="0">
                <a:solidFill>
                  <a:srgbClr val="FF0000"/>
                </a:solidFill>
              </a:rPr>
              <a:t>similarity</a:t>
            </a:r>
            <a:r>
              <a:rPr lang="en-US" altLang="zh-CN" dirty="0"/>
              <a:t>. </a:t>
            </a:r>
          </a:p>
          <a:p>
            <a:pPr marL="0" indent="0">
              <a:buNone/>
            </a:pPr>
            <a:endParaRPr lang="en-US" altLang="zh-CN" dirty="0"/>
          </a:p>
          <a:p>
            <a:r>
              <a:rPr lang="en-US" altLang="zh-CN" dirty="0"/>
              <a:t>A process of discovering clusters from a given set of data objects:</a:t>
            </a:r>
          </a:p>
          <a:p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Divide a set of data into groups according to similarity, so </a:t>
            </a:r>
          </a:p>
          <a:p>
            <a:pPr marL="0" indent="0">
              <a:buNone/>
            </a:pPr>
            <a:r>
              <a:rPr lang="en-US" altLang="zh-CN" dirty="0"/>
              <a:t>-the data similarity </a:t>
            </a:r>
            <a:r>
              <a:rPr lang="en-US" altLang="zh-CN" dirty="0">
                <a:solidFill>
                  <a:srgbClr val="FFC000"/>
                </a:solidFill>
              </a:rPr>
              <a:t>within the group is high </a:t>
            </a:r>
          </a:p>
          <a:p>
            <a:pPr marL="0" indent="0">
              <a:buNone/>
            </a:pPr>
            <a:r>
              <a:rPr lang="en-US" altLang="zh-CN" dirty="0"/>
              <a:t>-the data similarity </a:t>
            </a:r>
            <a:r>
              <a:rPr lang="en-US" altLang="zh-CN" dirty="0">
                <a:solidFill>
                  <a:srgbClr val="00B0F0"/>
                </a:solidFill>
              </a:rPr>
              <a:t>between different groups is low</a:t>
            </a:r>
            <a:r>
              <a:rPr lang="en-US" altLang="zh-CN" dirty="0"/>
              <a:t>.  </a:t>
            </a:r>
          </a:p>
          <a:p>
            <a:pPr marL="0" indent="0">
              <a:buNone/>
            </a:pPr>
            <a:endParaRPr lang="en-US" altLang="zh-CN" dirty="0"/>
          </a:p>
          <a:p>
            <a:r>
              <a:rPr lang="en-US" altLang="zh-CN" dirty="0"/>
              <a:t>no pre-defined classes , unsupervised learning. </a:t>
            </a:r>
            <a:endParaRPr lang="zh-CN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515F62-FA6C-4643-8979-18925C12B6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4714" y="3909391"/>
            <a:ext cx="4457286" cy="2464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2771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808D80-8751-4DF0-8277-21A3B6F448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304" y="92765"/>
            <a:ext cx="11595653" cy="1563757"/>
          </a:xfrm>
        </p:spPr>
        <p:txBody>
          <a:bodyPr/>
          <a:lstStyle/>
          <a:p>
            <a:r>
              <a:rPr lang="en-US" altLang="zh-CN" dirty="0"/>
              <a:t>difficulties and challenges</a:t>
            </a:r>
            <a:endParaRPr lang="zh-CN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FDDB69-61DC-441D-B04F-C79B434DD8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2035" y="1537252"/>
            <a:ext cx="11714921" cy="5075583"/>
          </a:xfrm>
        </p:spPr>
        <p:txBody>
          <a:bodyPr/>
          <a:lstStyle/>
          <a:p>
            <a:r>
              <a:rPr lang="en-US" altLang="zh-CN" dirty="0"/>
              <a:t>No pre-defined classes =</a:t>
            </a:r>
            <a:r>
              <a:rPr lang="en-US" altLang="zh-CN" dirty="0">
                <a:solidFill>
                  <a:srgbClr val="FF0000"/>
                </a:solidFill>
              </a:rPr>
              <a:t>No ground truth</a:t>
            </a:r>
          </a:p>
          <a:p>
            <a:r>
              <a:rPr lang="en-US" altLang="zh-CN" dirty="0"/>
              <a:t>Need to find patterns(potential clusters) from a given dataset with no “</a:t>
            </a:r>
            <a:r>
              <a:rPr lang="en-US" altLang="zh-CN" b="1" dirty="0"/>
              <a:t>right answer</a:t>
            </a:r>
            <a:r>
              <a:rPr lang="en-US" altLang="zh-CN" dirty="0"/>
              <a:t>”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C4B44C-042C-4E3D-A7D5-89C5D839EE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620" y="3101009"/>
            <a:ext cx="5235379" cy="3585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051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B170C-2AC4-418F-AF79-1088215317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808" y="258418"/>
            <a:ext cx="11608905" cy="1504122"/>
          </a:xfrm>
        </p:spPr>
        <p:txBody>
          <a:bodyPr/>
          <a:lstStyle/>
          <a:p>
            <a:r>
              <a:rPr lang="en-US" altLang="zh-CN" dirty="0"/>
              <a:t>three essential elements of clustering solution:</a:t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EBD9FF-ED8C-4422-B6DF-7C61EF2710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8539" y="1630017"/>
            <a:ext cx="11728173" cy="4969567"/>
          </a:xfrm>
        </p:spPr>
        <p:txBody>
          <a:bodyPr>
            <a:normAutofit fontScale="85000" lnSpcReduction="10000"/>
          </a:bodyPr>
          <a:lstStyle/>
          <a:p>
            <a:r>
              <a:rPr lang="en-US" altLang="zh-CN" dirty="0"/>
              <a:t>	</a:t>
            </a:r>
            <a:r>
              <a:rPr lang="en-US" altLang="zh-CN" sz="3300" b="1" dirty="0"/>
              <a:t>A sensible measure of similarity among data objects.</a:t>
            </a:r>
          </a:p>
          <a:p>
            <a:pPr marL="0" indent="0">
              <a:buNone/>
            </a:pPr>
            <a:r>
              <a:rPr lang="en-US" altLang="zh-CN" sz="3300" dirty="0"/>
              <a:t>-e.g. Euclidean distance function</a:t>
            </a:r>
          </a:p>
          <a:p>
            <a:pPr marL="0" indent="0">
              <a:buNone/>
            </a:pPr>
            <a:endParaRPr lang="en-US" altLang="zh-CN" sz="3300" dirty="0"/>
          </a:p>
          <a:p>
            <a:r>
              <a:rPr lang="en-US" altLang="zh-CN" sz="3300" dirty="0"/>
              <a:t>	</a:t>
            </a:r>
            <a:r>
              <a:rPr lang="en-US" altLang="zh-CN" sz="3300" b="1" dirty="0"/>
              <a:t>A ‘goodness-of-fit’ to evaluate the quality of the resulting clusters</a:t>
            </a:r>
          </a:p>
          <a:p>
            <a:pPr marL="0" indent="0">
              <a:buNone/>
            </a:pPr>
            <a:r>
              <a:rPr lang="en-US" altLang="zh-CN" sz="3300" dirty="0"/>
              <a:t>-e.g. SSE</a:t>
            </a:r>
          </a:p>
          <a:p>
            <a:pPr marL="0" indent="0">
              <a:buNone/>
            </a:pPr>
            <a:endParaRPr lang="en-US" altLang="zh-CN" sz="3300" dirty="0"/>
          </a:p>
          <a:p>
            <a:r>
              <a:rPr lang="en-US" altLang="zh-CN" sz="3300" dirty="0"/>
              <a:t>	</a:t>
            </a:r>
            <a:r>
              <a:rPr lang="en-US" altLang="zh-CN" sz="3300" b="1" dirty="0"/>
              <a:t>An effective clustering algorithm</a:t>
            </a:r>
          </a:p>
          <a:p>
            <a:pPr marL="0" indent="0">
              <a:buNone/>
            </a:pPr>
            <a:r>
              <a:rPr lang="en-US" altLang="zh-CN" sz="3300" dirty="0"/>
              <a:t>- e.g. K-means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377147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8000"/>
                <a:hueMod val="94000"/>
                <a:satMod val="148000"/>
                <a:lumMod val="150000"/>
              </a:schemeClr>
            </a:gs>
            <a:gs pos="100000">
              <a:schemeClr val="bg2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EEF4763-EB4A-4A35-89EB-AD2763B48C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C476FA-E753-4E21-9776-917EB37ADB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Clustering algorithms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C59A4D6-726C-41BD-86BF-42940AE7D11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4211828"/>
              </p:ext>
            </p:extLst>
          </p:nvPr>
        </p:nvGraphicFramePr>
        <p:xfrm>
          <a:off x="1141411" y="2440771"/>
          <a:ext cx="9905999" cy="35848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108172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ustom 3">
      <a:dk1>
        <a:sysClr val="windowText" lastClr="000000"/>
      </a:dk1>
      <a:lt1>
        <a:sysClr val="window" lastClr="FFFFFF"/>
      </a:lt1>
      <a:dk2>
        <a:srgbClr val="EFFDFF"/>
      </a:dk2>
      <a:lt2>
        <a:srgbClr val="E7F3ED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flection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alpha val="100000"/>
                <a:satMod val="140000"/>
                <a:lumMod val="105000"/>
              </a:schemeClr>
            </a:gs>
            <a:gs pos="41000">
              <a:schemeClr val="phClr">
                <a:tint val="57000"/>
                <a:satMod val="160000"/>
                <a:lumMod val="99000"/>
              </a:schemeClr>
            </a:gs>
            <a:gs pos="100000">
              <a:schemeClr val="phClr">
                <a:tint val="80000"/>
                <a:satMod val="180000"/>
                <a:lumMod val="104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7000"/>
                <a:satMod val="115000"/>
                <a:lumMod val="114000"/>
              </a:schemeClr>
            </a:gs>
            <a:gs pos="60000">
              <a:schemeClr val="phClr">
                <a:tint val="100000"/>
                <a:shade val="96000"/>
                <a:satMod val="100000"/>
                <a:lumMod val="108000"/>
              </a:schemeClr>
            </a:gs>
            <a:gs pos="100000">
              <a:schemeClr val="phClr">
                <a:shade val="91000"/>
                <a:sat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50800" dist="31750" dir="5400000" sy="98000" rotWithShape="0">
              <a:srgbClr val="000000">
                <a:alpha val="47000"/>
              </a:srgbClr>
            </a:outerShdw>
          </a:effectLst>
          <a:scene3d>
            <a:camera prst="orthographicFront">
              <a:rot lat="0" lon="0" rev="0"/>
            </a:camera>
            <a:lightRig rig="twoPt" dir="t">
              <a:rot lat="0" lon="0" rev="4800000"/>
            </a:lightRig>
          </a:scene3d>
          <a:sp3d prstMaterial="matte">
            <a:bevelT w="25400" h="44450"/>
          </a:sp3d>
        </a:effectStyle>
        <a:effectStyle>
          <a:effectLst>
            <a:reflection blurRad="25400" stA="32000" endPos="28000" dist="8889" dir="5400000" sy="-100000" rotWithShape="0"/>
          </a:effectLst>
          <a:scene3d>
            <a:camera prst="orthographicFront">
              <a:rot lat="0" lon="0" rev="0"/>
            </a:camera>
            <a:lightRig rig="threePt" dir="t">
              <a:rot lat="0" lon="0" rev="4800000"/>
            </a:lightRig>
          </a:scene3d>
          <a:sp3d>
            <a:bevelT w="508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302</TotalTime>
  <Words>1720</Words>
  <Application>Microsoft Office PowerPoint</Application>
  <PresentationFormat>Widescreen</PresentationFormat>
  <Paragraphs>238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5" baseType="lpstr">
      <vt:lpstr>Arial</vt:lpstr>
      <vt:lpstr>Calibri</vt:lpstr>
      <vt:lpstr>Symbol</vt:lpstr>
      <vt:lpstr>Times New Roman</vt:lpstr>
      <vt:lpstr>Tw Cen MT</vt:lpstr>
      <vt:lpstr>Wingdings</vt:lpstr>
      <vt:lpstr>Circuit</vt:lpstr>
      <vt:lpstr>A software tool for evaluating clustering algorithms in data mining</vt:lpstr>
      <vt:lpstr>Aim &amp; Objectives</vt:lpstr>
      <vt:lpstr>background</vt:lpstr>
      <vt:lpstr>PowerPoint Presentation</vt:lpstr>
      <vt:lpstr>Why a software tool is needed?</vt:lpstr>
      <vt:lpstr>What is clustering:</vt:lpstr>
      <vt:lpstr>difficulties and challenges</vt:lpstr>
      <vt:lpstr>three essential elements of clustering solution: </vt:lpstr>
      <vt:lpstr>Clustering algorithms</vt:lpstr>
      <vt:lpstr>Comparing different algorithms</vt:lpstr>
      <vt:lpstr>performance evaluation metrics</vt:lpstr>
      <vt:lpstr>Functions in my software :</vt:lpstr>
      <vt:lpstr>PowerPoint Presentation</vt:lpstr>
      <vt:lpstr>Result displaying for dbscan</vt:lpstr>
      <vt:lpstr>PowerPoint Presentation</vt:lpstr>
      <vt:lpstr>Saving result</vt:lpstr>
      <vt:lpstr>PowerPoint Presentation</vt:lpstr>
      <vt:lpstr>Existing tools</vt:lpstr>
      <vt:lpstr>Comparing my software with Weka</vt:lpstr>
      <vt:lpstr>PowerPoint Presentation</vt:lpstr>
      <vt:lpstr>PowerPoint Presentation</vt:lpstr>
      <vt:lpstr>Evaluation of Algorithms</vt:lpstr>
      <vt:lpstr>Correctness </vt:lpstr>
      <vt:lpstr>Completeness</vt:lpstr>
      <vt:lpstr>efficiency</vt:lpstr>
      <vt:lpstr>Conclusion</vt:lpstr>
      <vt:lpstr>Strength </vt:lpstr>
      <vt:lpstr>limitations/Future work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software tool for evaluating clustering algorithms in data mining</dc:title>
  <dc:creator>Donna X</dc:creator>
  <cp:lastModifiedBy>Donna X</cp:lastModifiedBy>
  <cp:revision>32</cp:revision>
  <dcterms:created xsi:type="dcterms:W3CDTF">2019-12-05T16:55:06Z</dcterms:created>
  <dcterms:modified xsi:type="dcterms:W3CDTF">2019-12-12T19:17:45Z</dcterms:modified>
</cp:coreProperties>
</file>